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lsamiq Sans" panose="020B0604020202020204" charset="0"/>
      <p:regular r:id="rId16"/>
    </p:embeddedFont>
    <p:embeddedFont>
      <p:font typeface="Balsamiq Sans Bold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Funtastic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9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22-Jun-25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svg"/><Relationship Id="rId7" Type="http://schemas.openxmlformats.org/officeDocument/2006/relationships/image" Target="../media/image5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34.svg"/><Relationship Id="rId7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4.svg"/><Relationship Id="rId7" Type="http://schemas.openxmlformats.org/officeDocument/2006/relationships/image" Target="../media/image5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0.svg"/><Relationship Id="rId7" Type="http://schemas.openxmlformats.org/officeDocument/2006/relationships/image" Target="../media/image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4.svg"/><Relationship Id="rId10" Type="http://schemas.openxmlformats.org/officeDocument/2006/relationships/image" Target="../media/image9.png"/><Relationship Id="rId4" Type="http://schemas.openxmlformats.org/officeDocument/2006/relationships/image" Target="../media/image63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svg"/><Relationship Id="rId7" Type="http://schemas.openxmlformats.org/officeDocument/2006/relationships/image" Target="../media/image1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4.svg"/><Relationship Id="rId5" Type="http://schemas.openxmlformats.org/officeDocument/2006/relationships/image" Target="../media/image23.sv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2.jpeg"/><Relationship Id="rId2" Type="http://schemas.openxmlformats.org/officeDocument/2006/relationships/image" Target="../media/image24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1.sv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Relationship Id="rId1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6.jpe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40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2.svg"/><Relationship Id="rId1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0.svg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5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8.svg"/><Relationship Id="rId12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50.svg"/><Relationship Id="rId10" Type="http://schemas.openxmlformats.org/officeDocument/2006/relationships/image" Target="../media/image13.png"/><Relationship Id="rId4" Type="http://schemas.openxmlformats.org/officeDocument/2006/relationships/image" Target="../media/image49.png"/><Relationship Id="rId9" Type="http://schemas.openxmlformats.org/officeDocument/2006/relationships/image" Target="../media/image8.svg"/><Relationship Id="rId1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29064">
            <a:off x="-578679" y="-1775820"/>
            <a:ext cx="4762585" cy="5609040"/>
          </a:xfrm>
          <a:custGeom>
            <a:avLst/>
            <a:gdLst/>
            <a:ahLst/>
            <a:cxnLst/>
            <a:rect l="l" t="t" r="r" b="b"/>
            <a:pathLst>
              <a:path w="4762585" h="5609040">
                <a:moveTo>
                  <a:pt x="0" y="0"/>
                </a:moveTo>
                <a:lnTo>
                  <a:pt x="4762585" y="0"/>
                </a:lnTo>
                <a:lnTo>
                  <a:pt x="4762585" y="5609040"/>
                </a:lnTo>
                <a:lnTo>
                  <a:pt x="0" y="560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04787" y="5785751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3" y="0"/>
                </a:lnTo>
                <a:lnTo>
                  <a:pt x="5617333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-1324245" y="6123514"/>
            <a:ext cx="5668323" cy="5730842"/>
          </a:xfrm>
          <a:custGeom>
            <a:avLst/>
            <a:gdLst/>
            <a:ahLst/>
            <a:cxnLst/>
            <a:rect l="l" t="t" r="r" b="b"/>
            <a:pathLst>
              <a:path w="5668323" h="5730842">
                <a:moveTo>
                  <a:pt x="5668323" y="0"/>
                </a:moveTo>
                <a:lnTo>
                  <a:pt x="0" y="0"/>
                </a:lnTo>
                <a:lnTo>
                  <a:pt x="0" y="5730841"/>
                </a:lnTo>
                <a:lnTo>
                  <a:pt x="5668323" y="5730841"/>
                </a:lnTo>
                <a:lnTo>
                  <a:pt x="56683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 rot="1919150">
            <a:off x="14390592" y="-1701879"/>
            <a:ext cx="6506341" cy="3086100"/>
            <a:chOff x="0" y="0"/>
            <a:chExt cx="171360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3604" cy="812800"/>
            </a:xfrm>
            <a:custGeom>
              <a:avLst/>
              <a:gdLst/>
              <a:ahLst/>
              <a:cxnLst/>
              <a:rect l="l" t="t" r="r" b="b"/>
              <a:pathLst>
                <a:path w="1713604" h="812800">
                  <a:moveTo>
                    <a:pt x="0" y="0"/>
                  </a:moveTo>
                  <a:lnTo>
                    <a:pt x="1713604" y="0"/>
                  </a:lnTo>
                  <a:lnTo>
                    <a:pt x="171360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9B7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1360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6554563" flipH="1">
            <a:off x="14585246" y="-2358133"/>
            <a:ext cx="2680119" cy="7598275"/>
          </a:xfrm>
          <a:custGeom>
            <a:avLst/>
            <a:gdLst/>
            <a:ahLst/>
            <a:cxnLst/>
            <a:rect l="l" t="t" r="r" b="b"/>
            <a:pathLst>
              <a:path w="2680119" h="7598275">
                <a:moveTo>
                  <a:pt x="2680119" y="0"/>
                </a:moveTo>
                <a:lnTo>
                  <a:pt x="0" y="0"/>
                </a:lnTo>
                <a:lnTo>
                  <a:pt x="0" y="7598276"/>
                </a:lnTo>
                <a:lnTo>
                  <a:pt x="2680119" y="7598276"/>
                </a:lnTo>
                <a:lnTo>
                  <a:pt x="26801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226238" y="2692544"/>
            <a:ext cx="10158095" cy="217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5"/>
              </a:lnSpc>
            </a:pPr>
            <a:r>
              <a:rPr lang="en-US" sz="14073" spc="68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SIGNSPEAK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23028" y="-453378"/>
            <a:ext cx="2441469" cy="2104103"/>
          </a:xfrm>
          <a:custGeom>
            <a:avLst/>
            <a:gdLst/>
            <a:ahLst/>
            <a:cxnLst/>
            <a:rect l="l" t="t" r="r" b="b"/>
            <a:pathLst>
              <a:path w="2441469" h="2104103">
                <a:moveTo>
                  <a:pt x="0" y="0"/>
                </a:moveTo>
                <a:lnTo>
                  <a:pt x="2441469" y="0"/>
                </a:lnTo>
                <a:lnTo>
                  <a:pt x="2441469" y="2104103"/>
                </a:lnTo>
                <a:lnTo>
                  <a:pt x="0" y="2104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596724" y="6718059"/>
            <a:ext cx="9417123" cy="103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3029" spc="-21" dirty="0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Kareena Tuli - E22CSEU0269</a:t>
            </a:r>
          </a:p>
          <a:p>
            <a:pPr algn="ctr">
              <a:lnSpc>
                <a:spcPts val="4120"/>
              </a:lnSpc>
            </a:pPr>
            <a:r>
              <a:rPr lang="en-US" sz="3029" spc="-21" dirty="0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Saquib Hussain - E22CSEU0341</a:t>
            </a:r>
          </a:p>
        </p:txBody>
      </p:sp>
      <p:sp>
        <p:nvSpPr>
          <p:cNvPr id="12" name="Freeform 12"/>
          <p:cNvSpPr/>
          <p:nvPr/>
        </p:nvSpPr>
        <p:spPr>
          <a:xfrm rot="1358844" flipH="1">
            <a:off x="-855899" y="-148501"/>
            <a:ext cx="2438939" cy="5015813"/>
          </a:xfrm>
          <a:custGeom>
            <a:avLst/>
            <a:gdLst/>
            <a:ahLst/>
            <a:cxnLst/>
            <a:rect l="l" t="t" r="r" b="b"/>
            <a:pathLst>
              <a:path w="2438939" h="5015813">
                <a:moveTo>
                  <a:pt x="2438940" y="0"/>
                </a:moveTo>
                <a:lnTo>
                  <a:pt x="0" y="0"/>
                </a:lnTo>
                <a:lnTo>
                  <a:pt x="0" y="5015813"/>
                </a:lnTo>
                <a:lnTo>
                  <a:pt x="2438940" y="5015813"/>
                </a:lnTo>
                <a:lnTo>
                  <a:pt x="243894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640371">
            <a:off x="15072615" y="8001353"/>
            <a:ext cx="1922085" cy="3464812"/>
          </a:xfrm>
          <a:custGeom>
            <a:avLst/>
            <a:gdLst/>
            <a:ahLst/>
            <a:cxnLst/>
            <a:rect l="l" t="t" r="r" b="b"/>
            <a:pathLst>
              <a:path w="1922085" h="3464812">
                <a:moveTo>
                  <a:pt x="0" y="0"/>
                </a:moveTo>
                <a:lnTo>
                  <a:pt x="1922085" y="0"/>
                </a:lnTo>
                <a:lnTo>
                  <a:pt x="1922085" y="3464812"/>
                </a:lnTo>
                <a:lnTo>
                  <a:pt x="0" y="34648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462088">
            <a:off x="16574107" y="8853754"/>
            <a:ext cx="1370385" cy="2470300"/>
          </a:xfrm>
          <a:custGeom>
            <a:avLst/>
            <a:gdLst/>
            <a:ahLst/>
            <a:cxnLst/>
            <a:rect l="l" t="t" r="r" b="b"/>
            <a:pathLst>
              <a:path w="1370385" h="2470300">
                <a:moveTo>
                  <a:pt x="0" y="0"/>
                </a:moveTo>
                <a:lnTo>
                  <a:pt x="1370386" y="0"/>
                </a:lnTo>
                <a:lnTo>
                  <a:pt x="1370386" y="2470299"/>
                </a:lnTo>
                <a:lnTo>
                  <a:pt x="0" y="2470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226238" y="5626880"/>
            <a:ext cx="10158095" cy="97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6299" spc="308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TEAM SVK MEMBERS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6857" y="1370965"/>
            <a:ext cx="101142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u="none" strike="noStrike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Results</a:t>
            </a:r>
          </a:p>
        </p:txBody>
      </p:sp>
      <p:sp>
        <p:nvSpPr>
          <p:cNvPr id="3" name="Freeform 3"/>
          <p:cNvSpPr/>
          <p:nvPr/>
        </p:nvSpPr>
        <p:spPr>
          <a:xfrm rot="5400000" flipH="1">
            <a:off x="-1057305" y="-781983"/>
            <a:ext cx="4659684" cy="4711077"/>
          </a:xfrm>
          <a:custGeom>
            <a:avLst/>
            <a:gdLst/>
            <a:ahLst/>
            <a:cxnLst/>
            <a:rect l="l" t="t" r="r" b="b"/>
            <a:pathLst>
              <a:path w="4659684" h="4711077">
                <a:moveTo>
                  <a:pt x="4659684" y="0"/>
                </a:moveTo>
                <a:lnTo>
                  <a:pt x="0" y="0"/>
                </a:lnTo>
                <a:lnTo>
                  <a:pt x="0" y="4711078"/>
                </a:lnTo>
                <a:lnTo>
                  <a:pt x="4659684" y="4711078"/>
                </a:lnTo>
                <a:lnTo>
                  <a:pt x="46596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692184" y="6771061"/>
            <a:ext cx="4793285" cy="4846152"/>
          </a:xfrm>
          <a:custGeom>
            <a:avLst/>
            <a:gdLst/>
            <a:ahLst/>
            <a:cxnLst/>
            <a:rect l="l" t="t" r="r" b="b"/>
            <a:pathLst>
              <a:path w="4793285" h="4846152">
                <a:moveTo>
                  <a:pt x="0" y="0"/>
                </a:moveTo>
                <a:lnTo>
                  <a:pt x="4793285" y="0"/>
                </a:lnTo>
                <a:lnTo>
                  <a:pt x="4793285" y="4846152"/>
                </a:lnTo>
                <a:lnTo>
                  <a:pt x="0" y="4846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87687" y="3015301"/>
            <a:ext cx="15312627" cy="5742235"/>
          </a:xfrm>
          <a:custGeom>
            <a:avLst/>
            <a:gdLst/>
            <a:ahLst/>
            <a:cxnLst/>
            <a:rect l="l" t="t" r="r" b="b"/>
            <a:pathLst>
              <a:path w="15312627" h="5742235">
                <a:moveTo>
                  <a:pt x="0" y="0"/>
                </a:moveTo>
                <a:lnTo>
                  <a:pt x="15312626" y="0"/>
                </a:lnTo>
                <a:lnTo>
                  <a:pt x="15312626" y="5742235"/>
                </a:lnTo>
                <a:lnTo>
                  <a:pt x="0" y="5742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858653" y="3882563"/>
            <a:ext cx="5996448" cy="67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31"/>
              </a:lnSpc>
              <a:spcBef>
                <a:spcPct val="0"/>
              </a:spcBef>
            </a:pPr>
            <a:r>
              <a:rPr lang="en-US" sz="3942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6715" y="4622671"/>
            <a:ext cx="5826496" cy="10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Model Accuracy</a:t>
            </a:r>
          </a:p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Achieved 93% validation accuracy using CNN on landmark-based dataset.</a:t>
            </a:r>
          </a:p>
          <a:p>
            <a:pPr algn="ctr">
              <a:lnSpc>
                <a:spcPts val="2056"/>
              </a:lnSpc>
            </a:pPr>
            <a:endParaRPr lang="en-US" sz="1468" b="1">
              <a:solidFill>
                <a:srgbClr val="442F23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82959" y="6203725"/>
            <a:ext cx="5774007" cy="67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31"/>
              </a:lnSpc>
              <a:spcBef>
                <a:spcPct val="0"/>
              </a:spcBef>
            </a:pPr>
            <a:r>
              <a:rPr lang="en-US" sz="3942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6690" y="6943832"/>
            <a:ext cx="5720277" cy="10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Gesture Handling</a:t>
            </a:r>
          </a:p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SPACE triggered by no-hand detection; BACKSPACE handled via custom gesture class.</a:t>
            </a:r>
          </a:p>
          <a:p>
            <a:pPr algn="ctr">
              <a:lnSpc>
                <a:spcPts val="2056"/>
              </a:lnSpc>
            </a:pPr>
            <a:endParaRPr lang="en-US" sz="1468" b="1">
              <a:solidFill>
                <a:srgbClr val="442F23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32899" y="3882563"/>
            <a:ext cx="5996448" cy="67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31"/>
              </a:lnSpc>
              <a:spcBef>
                <a:spcPct val="0"/>
              </a:spcBef>
            </a:pPr>
            <a:r>
              <a:rPr lang="en-US" sz="3942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4765" y="4622671"/>
            <a:ext cx="5826496" cy="10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Real-Time Performance</a:t>
            </a:r>
          </a:p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Average prediction time: 78.61 ms per frame (runs smoothly on CPU).</a:t>
            </a:r>
          </a:p>
          <a:p>
            <a:pPr algn="ctr">
              <a:lnSpc>
                <a:spcPts val="2056"/>
              </a:lnSpc>
            </a:pPr>
            <a:endParaRPr lang="en-US" sz="1468" b="1">
              <a:solidFill>
                <a:srgbClr val="442F23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85388" y="6203725"/>
            <a:ext cx="5774007" cy="67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31"/>
              </a:lnSpc>
              <a:spcBef>
                <a:spcPct val="0"/>
              </a:spcBef>
            </a:pPr>
            <a:r>
              <a:rPr lang="en-US" sz="3942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 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0984" y="6943832"/>
            <a:ext cx="5720277" cy="10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Speech Output</a:t>
            </a:r>
          </a:p>
          <a:p>
            <a:pPr algn="ctr">
              <a:lnSpc>
                <a:spcPts val="2056"/>
              </a:lnSpc>
            </a:pPr>
            <a:r>
              <a:rPr lang="en-US" sz="1468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Sentence converted to speech on keypress ‘S’ using pyttsx3 (offline TTS).</a:t>
            </a:r>
          </a:p>
          <a:p>
            <a:pPr algn="ctr">
              <a:lnSpc>
                <a:spcPts val="2056"/>
              </a:lnSpc>
            </a:pPr>
            <a:endParaRPr lang="en-US" sz="1468" b="1">
              <a:solidFill>
                <a:srgbClr val="442F23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4" name="Freeform 14"/>
          <p:cNvSpPr/>
          <p:nvPr/>
        </p:nvSpPr>
        <p:spPr>
          <a:xfrm rot="-6966746">
            <a:off x="62291" y="7781148"/>
            <a:ext cx="3292051" cy="2390852"/>
          </a:xfrm>
          <a:custGeom>
            <a:avLst/>
            <a:gdLst/>
            <a:ahLst/>
            <a:cxnLst/>
            <a:rect l="l" t="t" r="r" b="b"/>
            <a:pathLst>
              <a:path w="3292051" h="2390852">
                <a:moveTo>
                  <a:pt x="0" y="0"/>
                </a:moveTo>
                <a:lnTo>
                  <a:pt x="3292052" y="0"/>
                </a:lnTo>
                <a:lnTo>
                  <a:pt x="3292052" y="2390852"/>
                </a:lnTo>
                <a:lnTo>
                  <a:pt x="0" y="23908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97563">
            <a:off x="-1550665" y="7505411"/>
            <a:ext cx="3922983" cy="2849066"/>
          </a:xfrm>
          <a:custGeom>
            <a:avLst/>
            <a:gdLst/>
            <a:ahLst/>
            <a:cxnLst/>
            <a:rect l="l" t="t" r="r" b="b"/>
            <a:pathLst>
              <a:path w="3922983" h="2849066">
                <a:moveTo>
                  <a:pt x="0" y="0"/>
                </a:moveTo>
                <a:lnTo>
                  <a:pt x="3922983" y="0"/>
                </a:lnTo>
                <a:lnTo>
                  <a:pt x="3922983" y="2849066"/>
                </a:lnTo>
                <a:lnTo>
                  <a:pt x="0" y="2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800000">
            <a:off x="216728" y="1565506"/>
            <a:ext cx="8633870" cy="8434033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 rot="-10800000">
              <a:off x="-769" y="-43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1417320" y="64770"/>
                  </a:moveTo>
                  <a:cubicBezTo>
                    <a:pt x="1445260" y="57150"/>
                    <a:pt x="1466850" y="46991"/>
                    <a:pt x="1488440" y="44450"/>
                  </a:cubicBezTo>
                  <a:cubicBezTo>
                    <a:pt x="1610360" y="34291"/>
                    <a:pt x="1731010" y="24130"/>
                    <a:pt x="1852930" y="15241"/>
                  </a:cubicBezTo>
                  <a:cubicBezTo>
                    <a:pt x="1915160" y="11431"/>
                    <a:pt x="1977390" y="7620"/>
                    <a:pt x="2039620" y="6350"/>
                  </a:cubicBezTo>
                  <a:cubicBezTo>
                    <a:pt x="2106930" y="3810"/>
                    <a:pt x="2174240" y="0"/>
                    <a:pt x="2240280" y="2541"/>
                  </a:cubicBezTo>
                  <a:cubicBezTo>
                    <a:pt x="2303780" y="3811"/>
                    <a:pt x="2367280" y="7620"/>
                    <a:pt x="2428240" y="19050"/>
                  </a:cubicBezTo>
                  <a:cubicBezTo>
                    <a:pt x="2506980" y="33020"/>
                    <a:pt x="2586990" y="33020"/>
                    <a:pt x="2664460" y="45720"/>
                  </a:cubicBezTo>
                  <a:cubicBezTo>
                    <a:pt x="2866390" y="78741"/>
                    <a:pt x="3072130" y="69850"/>
                    <a:pt x="3275330" y="83820"/>
                  </a:cubicBezTo>
                  <a:cubicBezTo>
                    <a:pt x="3389630" y="91441"/>
                    <a:pt x="3503930" y="109220"/>
                    <a:pt x="3618230" y="124461"/>
                  </a:cubicBezTo>
                  <a:cubicBezTo>
                    <a:pt x="3747770" y="140970"/>
                    <a:pt x="3877310" y="160020"/>
                    <a:pt x="4008120" y="177801"/>
                  </a:cubicBezTo>
                  <a:cubicBezTo>
                    <a:pt x="4103370" y="190501"/>
                    <a:pt x="4199890" y="203201"/>
                    <a:pt x="4295140" y="215901"/>
                  </a:cubicBezTo>
                  <a:cubicBezTo>
                    <a:pt x="4297680" y="215901"/>
                    <a:pt x="4300220" y="217171"/>
                    <a:pt x="4302760" y="217171"/>
                  </a:cubicBezTo>
                  <a:cubicBezTo>
                    <a:pt x="4382770" y="251461"/>
                    <a:pt x="4467860" y="278131"/>
                    <a:pt x="4541520" y="322581"/>
                  </a:cubicBezTo>
                  <a:cubicBezTo>
                    <a:pt x="4665980" y="398781"/>
                    <a:pt x="4719320" y="520701"/>
                    <a:pt x="4724400" y="664211"/>
                  </a:cubicBezTo>
                  <a:cubicBezTo>
                    <a:pt x="4725670" y="713741"/>
                    <a:pt x="4732020" y="762001"/>
                    <a:pt x="4732020" y="811531"/>
                  </a:cubicBezTo>
                  <a:cubicBezTo>
                    <a:pt x="4730750" y="880111"/>
                    <a:pt x="4725670" y="947421"/>
                    <a:pt x="4721860" y="1014731"/>
                  </a:cubicBezTo>
                  <a:cubicBezTo>
                    <a:pt x="4711700" y="1215391"/>
                    <a:pt x="4706620" y="1416051"/>
                    <a:pt x="4721860" y="1616711"/>
                  </a:cubicBezTo>
                  <a:cubicBezTo>
                    <a:pt x="4735830" y="1797051"/>
                    <a:pt x="4748530" y="1976121"/>
                    <a:pt x="4762500" y="2156461"/>
                  </a:cubicBezTo>
                  <a:cubicBezTo>
                    <a:pt x="4771390" y="2272031"/>
                    <a:pt x="4782820" y="2386331"/>
                    <a:pt x="4790440" y="2501901"/>
                  </a:cubicBezTo>
                  <a:cubicBezTo>
                    <a:pt x="4795520" y="2578101"/>
                    <a:pt x="4794250" y="2655571"/>
                    <a:pt x="4799330" y="2731771"/>
                  </a:cubicBezTo>
                  <a:cubicBezTo>
                    <a:pt x="4801870" y="2774951"/>
                    <a:pt x="4815840" y="2816861"/>
                    <a:pt x="4817110" y="2860041"/>
                  </a:cubicBezTo>
                  <a:cubicBezTo>
                    <a:pt x="4822190" y="2964181"/>
                    <a:pt x="4823460" y="3069591"/>
                    <a:pt x="4826000" y="3175001"/>
                  </a:cubicBezTo>
                  <a:cubicBezTo>
                    <a:pt x="4827270" y="3215641"/>
                    <a:pt x="4833620" y="3256281"/>
                    <a:pt x="4832350" y="3296921"/>
                  </a:cubicBezTo>
                  <a:cubicBezTo>
                    <a:pt x="4831080" y="3360421"/>
                    <a:pt x="4823460" y="3423921"/>
                    <a:pt x="4822190" y="3487421"/>
                  </a:cubicBezTo>
                  <a:cubicBezTo>
                    <a:pt x="4820920" y="3561080"/>
                    <a:pt x="4828540" y="3634740"/>
                    <a:pt x="4826000" y="3707130"/>
                  </a:cubicBezTo>
                  <a:cubicBezTo>
                    <a:pt x="4826000" y="3776980"/>
                    <a:pt x="4817110" y="3845561"/>
                    <a:pt x="4808220" y="3915411"/>
                  </a:cubicBezTo>
                  <a:cubicBezTo>
                    <a:pt x="4805680" y="3939541"/>
                    <a:pt x="4787900" y="3961130"/>
                    <a:pt x="4782820" y="3985261"/>
                  </a:cubicBezTo>
                  <a:cubicBezTo>
                    <a:pt x="4761230" y="4104641"/>
                    <a:pt x="4738370" y="4224020"/>
                    <a:pt x="4682490" y="4334511"/>
                  </a:cubicBezTo>
                  <a:cubicBezTo>
                    <a:pt x="4669790" y="4358640"/>
                    <a:pt x="4649470" y="4380231"/>
                    <a:pt x="4630420" y="4399281"/>
                  </a:cubicBezTo>
                  <a:cubicBezTo>
                    <a:pt x="4624070" y="4405631"/>
                    <a:pt x="4608830" y="4401821"/>
                    <a:pt x="4605020" y="4401821"/>
                  </a:cubicBezTo>
                  <a:cubicBezTo>
                    <a:pt x="4596130" y="4418331"/>
                    <a:pt x="4591050" y="4434841"/>
                    <a:pt x="4580890" y="4442461"/>
                  </a:cubicBezTo>
                  <a:cubicBezTo>
                    <a:pt x="4526280" y="4484371"/>
                    <a:pt x="4469130" y="4514851"/>
                    <a:pt x="4398010" y="4522471"/>
                  </a:cubicBezTo>
                  <a:cubicBezTo>
                    <a:pt x="4344670" y="4528821"/>
                    <a:pt x="4292600" y="4551681"/>
                    <a:pt x="4239260" y="4564381"/>
                  </a:cubicBezTo>
                  <a:cubicBezTo>
                    <a:pt x="4174490" y="4579620"/>
                    <a:pt x="4109720" y="4597400"/>
                    <a:pt x="4042410" y="4606290"/>
                  </a:cubicBezTo>
                  <a:cubicBezTo>
                    <a:pt x="3981450" y="4613910"/>
                    <a:pt x="3923030" y="4630420"/>
                    <a:pt x="3860800" y="4635500"/>
                  </a:cubicBezTo>
                  <a:cubicBezTo>
                    <a:pt x="3797300" y="4640580"/>
                    <a:pt x="3733800" y="4655820"/>
                    <a:pt x="3669030" y="4660900"/>
                  </a:cubicBezTo>
                  <a:cubicBezTo>
                    <a:pt x="3493770" y="4673600"/>
                    <a:pt x="3317240" y="4682490"/>
                    <a:pt x="3141980" y="4692650"/>
                  </a:cubicBezTo>
                  <a:cubicBezTo>
                    <a:pt x="3098800" y="4695190"/>
                    <a:pt x="3055620" y="4692650"/>
                    <a:pt x="3012440" y="4691380"/>
                  </a:cubicBezTo>
                  <a:cubicBezTo>
                    <a:pt x="2990850" y="4690110"/>
                    <a:pt x="2969260" y="4685030"/>
                    <a:pt x="2946400" y="4682490"/>
                  </a:cubicBezTo>
                  <a:cubicBezTo>
                    <a:pt x="2936240" y="4681220"/>
                    <a:pt x="2926080" y="4685030"/>
                    <a:pt x="2915920" y="4685030"/>
                  </a:cubicBezTo>
                  <a:cubicBezTo>
                    <a:pt x="2885440" y="4685030"/>
                    <a:pt x="2853690" y="4685030"/>
                    <a:pt x="2823210" y="4686300"/>
                  </a:cubicBezTo>
                  <a:cubicBezTo>
                    <a:pt x="2764790" y="4688840"/>
                    <a:pt x="2705100" y="4695190"/>
                    <a:pt x="2646680" y="4695190"/>
                  </a:cubicBezTo>
                  <a:cubicBezTo>
                    <a:pt x="2589530" y="4695190"/>
                    <a:pt x="2532380" y="4691380"/>
                    <a:pt x="2475230" y="4688840"/>
                  </a:cubicBezTo>
                  <a:lnTo>
                    <a:pt x="2429510" y="4688840"/>
                  </a:lnTo>
                  <a:cubicBezTo>
                    <a:pt x="2359660" y="4691380"/>
                    <a:pt x="2291080" y="4691380"/>
                    <a:pt x="2221230" y="4695190"/>
                  </a:cubicBezTo>
                  <a:cubicBezTo>
                    <a:pt x="2153920" y="4699000"/>
                    <a:pt x="2087880" y="4707890"/>
                    <a:pt x="2020570" y="4711700"/>
                  </a:cubicBezTo>
                  <a:cubicBezTo>
                    <a:pt x="1988820" y="4714240"/>
                    <a:pt x="1955800" y="4714240"/>
                    <a:pt x="1924050" y="4707890"/>
                  </a:cubicBezTo>
                  <a:cubicBezTo>
                    <a:pt x="1875790" y="4699000"/>
                    <a:pt x="1830070" y="4693920"/>
                    <a:pt x="1781810" y="4707890"/>
                  </a:cubicBezTo>
                  <a:cubicBezTo>
                    <a:pt x="1764030" y="4712970"/>
                    <a:pt x="1741170" y="4704080"/>
                    <a:pt x="1720850" y="4701540"/>
                  </a:cubicBezTo>
                  <a:cubicBezTo>
                    <a:pt x="1711960" y="4700270"/>
                    <a:pt x="1701800" y="4697730"/>
                    <a:pt x="1696720" y="4701540"/>
                  </a:cubicBezTo>
                  <a:cubicBezTo>
                    <a:pt x="1662430" y="4726940"/>
                    <a:pt x="1630680" y="4720590"/>
                    <a:pt x="1597660" y="4699000"/>
                  </a:cubicBezTo>
                  <a:cubicBezTo>
                    <a:pt x="1593850" y="4696460"/>
                    <a:pt x="1583690" y="4702810"/>
                    <a:pt x="1576070" y="4702810"/>
                  </a:cubicBezTo>
                  <a:cubicBezTo>
                    <a:pt x="1545590" y="4702810"/>
                    <a:pt x="1515110" y="4702810"/>
                    <a:pt x="1483360" y="4701540"/>
                  </a:cubicBezTo>
                  <a:cubicBezTo>
                    <a:pt x="1460500" y="4700270"/>
                    <a:pt x="1438910" y="4692650"/>
                    <a:pt x="1416050" y="4690110"/>
                  </a:cubicBezTo>
                  <a:cubicBezTo>
                    <a:pt x="1366520" y="4683760"/>
                    <a:pt x="1315720" y="4673600"/>
                    <a:pt x="1264920" y="4673600"/>
                  </a:cubicBezTo>
                  <a:cubicBezTo>
                    <a:pt x="1169670" y="4672330"/>
                    <a:pt x="1074420" y="4668520"/>
                    <a:pt x="980441" y="4648200"/>
                  </a:cubicBezTo>
                  <a:cubicBezTo>
                    <a:pt x="892811" y="4629150"/>
                    <a:pt x="802641" y="4629150"/>
                    <a:pt x="713741" y="4613910"/>
                  </a:cubicBezTo>
                  <a:cubicBezTo>
                    <a:pt x="660400" y="4605020"/>
                    <a:pt x="605791" y="4588510"/>
                    <a:pt x="560070" y="4561840"/>
                  </a:cubicBezTo>
                  <a:cubicBezTo>
                    <a:pt x="510541" y="4533900"/>
                    <a:pt x="472441" y="4488180"/>
                    <a:pt x="427991" y="4450080"/>
                  </a:cubicBezTo>
                  <a:cubicBezTo>
                    <a:pt x="411481" y="4436110"/>
                    <a:pt x="387350" y="4425950"/>
                    <a:pt x="375920" y="4408170"/>
                  </a:cubicBezTo>
                  <a:cubicBezTo>
                    <a:pt x="342900" y="4359910"/>
                    <a:pt x="313691" y="4309110"/>
                    <a:pt x="284480" y="4258310"/>
                  </a:cubicBezTo>
                  <a:cubicBezTo>
                    <a:pt x="262890" y="4221480"/>
                    <a:pt x="241300" y="4183380"/>
                    <a:pt x="224790" y="4145280"/>
                  </a:cubicBezTo>
                  <a:cubicBezTo>
                    <a:pt x="207010" y="4100830"/>
                    <a:pt x="193040" y="4055111"/>
                    <a:pt x="179070" y="4008120"/>
                  </a:cubicBezTo>
                  <a:cubicBezTo>
                    <a:pt x="157480" y="3934461"/>
                    <a:pt x="132080" y="3860800"/>
                    <a:pt x="118110" y="3784600"/>
                  </a:cubicBezTo>
                  <a:cubicBezTo>
                    <a:pt x="97790" y="3677920"/>
                    <a:pt x="87630" y="3568700"/>
                    <a:pt x="72390" y="3460750"/>
                  </a:cubicBezTo>
                  <a:cubicBezTo>
                    <a:pt x="67310" y="3425190"/>
                    <a:pt x="60960" y="3389630"/>
                    <a:pt x="58420" y="3354070"/>
                  </a:cubicBezTo>
                  <a:cubicBezTo>
                    <a:pt x="50800" y="3252470"/>
                    <a:pt x="45720" y="3152140"/>
                    <a:pt x="39370" y="3050541"/>
                  </a:cubicBezTo>
                  <a:cubicBezTo>
                    <a:pt x="30480" y="2924811"/>
                    <a:pt x="17780" y="2800351"/>
                    <a:pt x="11430" y="2674620"/>
                  </a:cubicBezTo>
                  <a:cubicBezTo>
                    <a:pt x="5080" y="2553970"/>
                    <a:pt x="0" y="2432050"/>
                    <a:pt x="2540" y="2310130"/>
                  </a:cubicBezTo>
                  <a:cubicBezTo>
                    <a:pt x="6350" y="2106930"/>
                    <a:pt x="16510" y="1905001"/>
                    <a:pt x="26670" y="1701800"/>
                  </a:cubicBezTo>
                  <a:cubicBezTo>
                    <a:pt x="33020" y="1576070"/>
                    <a:pt x="41910" y="1451610"/>
                    <a:pt x="54610" y="1327150"/>
                  </a:cubicBezTo>
                  <a:cubicBezTo>
                    <a:pt x="67310" y="1202691"/>
                    <a:pt x="86360" y="1079500"/>
                    <a:pt x="100330" y="955041"/>
                  </a:cubicBezTo>
                  <a:cubicBezTo>
                    <a:pt x="110490" y="868681"/>
                    <a:pt x="113030" y="782320"/>
                    <a:pt x="124460" y="697231"/>
                  </a:cubicBezTo>
                  <a:cubicBezTo>
                    <a:pt x="134620" y="619761"/>
                    <a:pt x="172720" y="551181"/>
                    <a:pt x="223520" y="494031"/>
                  </a:cubicBezTo>
                  <a:cubicBezTo>
                    <a:pt x="265430" y="445771"/>
                    <a:pt x="298450" y="391161"/>
                    <a:pt x="341630" y="344171"/>
                  </a:cubicBezTo>
                  <a:cubicBezTo>
                    <a:pt x="379730" y="302261"/>
                    <a:pt x="421639" y="260351"/>
                    <a:pt x="487680" y="259081"/>
                  </a:cubicBezTo>
                  <a:cubicBezTo>
                    <a:pt x="502920" y="259081"/>
                    <a:pt x="516889" y="243841"/>
                    <a:pt x="532130" y="236221"/>
                  </a:cubicBezTo>
                  <a:cubicBezTo>
                    <a:pt x="596900" y="208281"/>
                    <a:pt x="664209" y="184151"/>
                    <a:pt x="727709" y="153671"/>
                  </a:cubicBezTo>
                  <a:cubicBezTo>
                    <a:pt x="844550" y="97791"/>
                    <a:pt x="970280" y="88901"/>
                    <a:pt x="1096009" y="83821"/>
                  </a:cubicBezTo>
                  <a:cubicBezTo>
                    <a:pt x="1144269" y="81281"/>
                    <a:pt x="1193800" y="85091"/>
                    <a:pt x="1242059" y="81281"/>
                  </a:cubicBezTo>
                  <a:cubicBezTo>
                    <a:pt x="1266189" y="80011"/>
                    <a:pt x="1289050" y="68581"/>
                    <a:pt x="1311909" y="63501"/>
                  </a:cubicBezTo>
                  <a:cubicBezTo>
                    <a:pt x="1322069" y="60961"/>
                    <a:pt x="1332230" y="62231"/>
                    <a:pt x="1343659" y="60961"/>
                  </a:cubicBezTo>
                  <a:cubicBezTo>
                    <a:pt x="1358900" y="59691"/>
                    <a:pt x="1374139" y="55881"/>
                    <a:pt x="1389380" y="57151"/>
                  </a:cubicBezTo>
                  <a:cubicBezTo>
                    <a:pt x="1404620" y="59691"/>
                    <a:pt x="1414780" y="64771"/>
                    <a:pt x="1417320" y="64771"/>
                  </a:cubicBezTo>
                  <a:close/>
                </a:path>
              </a:pathLst>
            </a:custGeom>
            <a:blipFill>
              <a:blip r:embed="rId4"/>
              <a:stretch>
                <a:fillRect l="-3121" r="-141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48230" y="333629"/>
            <a:ext cx="14004737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Performance Evaluation</a:t>
            </a:r>
          </a:p>
        </p:txBody>
      </p:sp>
      <p:sp>
        <p:nvSpPr>
          <p:cNvPr id="6" name="Freeform 6"/>
          <p:cNvSpPr/>
          <p:nvPr/>
        </p:nvSpPr>
        <p:spPr>
          <a:xfrm rot="-6053249">
            <a:off x="13969499" y="-653033"/>
            <a:ext cx="6110888" cy="5355360"/>
          </a:xfrm>
          <a:custGeom>
            <a:avLst/>
            <a:gdLst/>
            <a:ahLst/>
            <a:cxnLst/>
            <a:rect l="l" t="t" r="r" b="b"/>
            <a:pathLst>
              <a:path w="6110888" h="5355360">
                <a:moveTo>
                  <a:pt x="0" y="0"/>
                </a:moveTo>
                <a:lnTo>
                  <a:pt x="6110888" y="0"/>
                </a:lnTo>
                <a:lnTo>
                  <a:pt x="6110888" y="5355360"/>
                </a:lnTo>
                <a:lnTo>
                  <a:pt x="0" y="5355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270558" y="610504"/>
            <a:ext cx="1233973" cy="1414143"/>
          </a:xfrm>
          <a:custGeom>
            <a:avLst/>
            <a:gdLst/>
            <a:ahLst/>
            <a:cxnLst/>
            <a:rect l="l" t="t" r="r" b="b"/>
            <a:pathLst>
              <a:path w="1233973" h="1414143">
                <a:moveTo>
                  <a:pt x="0" y="0"/>
                </a:moveTo>
                <a:lnTo>
                  <a:pt x="1233973" y="0"/>
                </a:lnTo>
                <a:lnTo>
                  <a:pt x="1233973" y="1414143"/>
                </a:lnTo>
                <a:lnTo>
                  <a:pt x="0" y="1414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334061" y="3800070"/>
            <a:ext cx="8653933" cy="3461573"/>
          </a:xfrm>
          <a:custGeom>
            <a:avLst/>
            <a:gdLst/>
            <a:ahLst/>
            <a:cxnLst/>
            <a:rect l="l" t="t" r="r" b="b"/>
            <a:pathLst>
              <a:path w="8653933" h="3461573">
                <a:moveTo>
                  <a:pt x="0" y="0"/>
                </a:moveTo>
                <a:lnTo>
                  <a:pt x="8653933" y="0"/>
                </a:lnTo>
                <a:lnTo>
                  <a:pt x="8653933" y="3461573"/>
                </a:lnTo>
                <a:lnTo>
                  <a:pt x="0" y="3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8230" y="333629"/>
            <a:ext cx="14004737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Performance Evaluation</a:t>
            </a:r>
          </a:p>
        </p:txBody>
      </p:sp>
      <p:sp>
        <p:nvSpPr>
          <p:cNvPr id="3" name="Freeform 3"/>
          <p:cNvSpPr/>
          <p:nvPr/>
        </p:nvSpPr>
        <p:spPr>
          <a:xfrm rot="-7997563">
            <a:off x="-362783" y="7624199"/>
            <a:ext cx="3922983" cy="2849066"/>
          </a:xfrm>
          <a:custGeom>
            <a:avLst/>
            <a:gdLst/>
            <a:ahLst/>
            <a:cxnLst/>
            <a:rect l="l" t="t" r="r" b="b"/>
            <a:pathLst>
              <a:path w="3922983" h="2849066">
                <a:moveTo>
                  <a:pt x="0" y="0"/>
                </a:moveTo>
                <a:lnTo>
                  <a:pt x="3922982" y="0"/>
                </a:lnTo>
                <a:lnTo>
                  <a:pt x="3922982" y="2849066"/>
                </a:lnTo>
                <a:lnTo>
                  <a:pt x="0" y="2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053249">
            <a:off x="13969499" y="-653033"/>
            <a:ext cx="6110888" cy="5355360"/>
          </a:xfrm>
          <a:custGeom>
            <a:avLst/>
            <a:gdLst/>
            <a:ahLst/>
            <a:cxnLst/>
            <a:rect l="l" t="t" r="r" b="b"/>
            <a:pathLst>
              <a:path w="6110888" h="5355360">
                <a:moveTo>
                  <a:pt x="0" y="0"/>
                </a:moveTo>
                <a:lnTo>
                  <a:pt x="6110888" y="0"/>
                </a:lnTo>
                <a:lnTo>
                  <a:pt x="6110888" y="5355360"/>
                </a:lnTo>
                <a:lnTo>
                  <a:pt x="0" y="535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270558" y="610504"/>
            <a:ext cx="1233973" cy="1414143"/>
          </a:xfrm>
          <a:custGeom>
            <a:avLst/>
            <a:gdLst/>
            <a:ahLst/>
            <a:cxnLst/>
            <a:rect l="l" t="t" r="r" b="b"/>
            <a:pathLst>
              <a:path w="1233973" h="1414143">
                <a:moveTo>
                  <a:pt x="0" y="0"/>
                </a:moveTo>
                <a:lnTo>
                  <a:pt x="1233973" y="0"/>
                </a:lnTo>
                <a:lnTo>
                  <a:pt x="1233973" y="1414143"/>
                </a:lnTo>
                <a:lnTo>
                  <a:pt x="0" y="1414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307427" y="3907032"/>
            <a:ext cx="8697439" cy="2916051"/>
          </a:xfrm>
          <a:custGeom>
            <a:avLst/>
            <a:gdLst/>
            <a:ahLst/>
            <a:cxnLst/>
            <a:rect l="l" t="t" r="r" b="b"/>
            <a:pathLst>
              <a:path w="8697439" h="2916051">
                <a:moveTo>
                  <a:pt x="0" y="0"/>
                </a:moveTo>
                <a:lnTo>
                  <a:pt x="8697439" y="0"/>
                </a:lnTo>
                <a:lnTo>
                  <a:pt x="8697439" y="2916051"/>
                </a:lnTo>
                <a:lnTo>
                  <a:pt x="0" y="2916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97001" y="1695196"/>
            <a:ext cx="8053598" cy="8008606"/>
          </a:xfrm>
          <a:custGeom>
            <a:avLst/>
            <a:gdLst/>
            <a:ahLst/>
            <a:cxnLst/>
            <a:rect l="l" t="t" r="r" b="b"/>
            <a:pathLst>
              <a:path w="8053598" h="8008606">
                <a:moveTo>
                  <a:pt x="0" y="0"/>
                </a:moveTo>
                <a:lnTo>
                  <a:pt x="8053597" y="0"/>
                </a:lnTo>
                <a:lnTo>
                  <a:pt x="8053597" y="8008605"/>
                </a:lnTo>
                <a:lnTo>
                  <a:pt x="0" y="80086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10864"/>
            <a:ext cx="16230600" cy="7259505"/>
          </a:xfrm>
          <a:custGeom>
            <a:avLst/>
            <a:gdLst/>
            <a:ahLst/>
            <a:cxnLst/>
            <a:rect l="l" t="t" r="r" b="b"/>
            <a:pathLst>
              <a:path w="16230600" h="7259505">
                <a:moveTo>
                  <a:pt x="0" y="0"/>
                </a:moveTo>
                <a:lnTo>
                  <a:pt x="16230600" y="0"/>
                </a:lnTo>
                <a:lnTo>
                  <a:pt x="16230600" y="7259505"/>
                </a:lnTo>
                <a:lnTo>
                  <a:pt x="0" y="725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533537" y="-357774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2" y="0"/>
                </a:lnTo>
                <a:lnTo>
                  <a:pt x="5617332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8100000" flipH="1">
            <a:off x="14082557" y="3566756"/>
            <a:ext cx="3741457" cy="10607224"/>
          </a:xfrm>
          <a:custGeom>
            <a:avLst/>
            <a:gdLst/>
            <a:ahLst/>
            <a:cxnLst/>
            <a:rect l="l" t="t" r="r" b="b"/>
            <a:pathLst>
              <a:path w="3741457" h="10607224">
                <a:moveTo>
                  <a:pt x="3741457" y="0"/>
                </a:moveTo>
                <a:lnTo>
                  <a:pt x="0" y="0"/>
                </a:lnTo>
                <a:lnTo>
                  <a:pt x="0" y="10607225"/>
                </a:lnTo>
                <a:lnTo>
                  <a:pt x="3741457" y="10607225"/>
                </a:lnTo>
                <a:lnTo>
                  <a:pt x="37414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 rot="7981816">
            <a:off x="15354470" y="9006815"/>
            <a:ext cx="5401716" cy="3086100"/>
            <a:chOff x="0" y="0"/>
            <a:chExt cx="14226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2674" cy="812800"/>
            </a:xfrm>
            <a:custGeom>
              <a:avLst/>
              <a:gdLst/>
              <a:ahLst/>
              <a:cxnLst/>
              <a:rect l="l" t="t" r="r" b="b"/>
              <a:pathLst>
                <a:path w="1422674" h="812800">
                  <a:moveTo>
                    <a:pt x="0" y="0"/>
                  </a:moveTo>
                  <a:lnTo>
                    <a:pt x="1422674" y="0"/>
                  </a:lnTo>
                  <a:lnTo>
                    <a:pt x="1422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99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226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640371">
            <a:off x="14159236" y="7603489"/>
            <a:ext cx="2282663" cy="4114800"/>
          </a:xfrm>
          <a:custGeom>
            <a:avLst/>
            <a:gdLst/>
            <a:ahLst/>
            <a:cxnLst/>
            <a:rect l="l" t="t" r="r" b="b"/>
            <a:pathLst>
              <a:path w="2282663" h="4114800">
                <a:moveTo>
                  <a:pt x="0" y="0"/>
                </a:moveTo>
                <a:lnTo>
                  <a:pt x="2282663" y="0"/>
                </a:lnTo>
                <a:lnTo>
                  <a:pt x="2282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828564" y="2435777"/>
            <a:ext cx="101142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Novelty Factors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3207" y="4105932"/>
            <a:ext cx="10981586" cy="370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Real-time Indian Sign Language (ISL) translator built using hand landmarks instead of raw images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Support for two-hand gestures using MediaPipe’s landmark detection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Custom class for BACKSPACE gesture trained alongside alphabet classes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SPACE functionality implemented using a rule-based no-hand detection method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Stabilized predictions using a buffer to reduce misclassifications across frames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Integrated sentence formation with live speech output triggered by keypress</a:t>
            </a:r>
          </a:p>
          <a:p>
            <a:pPr marL="488947" lvl="1" indent="-244474" algn="l">
              <a:lnSpc>
                <a:spcPts val="2989"/>
              </a:lnSpc>
              <a:buFont typeface="Arial"/>
              <a:buChar char="•"/>
            </a:pPr>
            <a:r>
              <a:rPr lang="en-US" sz="22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Designed to run in real time on CPU systems with minimal resource requirements</a:t>
            </a:r>
          </a:p>
          <a:p>
            <a:pPr algn="l">
              <a:lnSpc>
                <a:spcPts val="2989"/>
              </a:lnSpc>
            </a:pPr>
            <a:endParaRPr lang="en-US" sz="2264">
              <a:solidFill>
                <a:srgbClr val="442F23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243252" y="-358237"/>
            <a:ext cx="2856608" cy="2461876"/>
          </a:xfrm>
          <a:custGeom>
            <a:avLst/>
            <a:gdLst/>
            <a:ahLst/>
            <a:cxnLst/>
            <a:rect l="l" t="t" r="r" b="b"/>
            <a:pathLst>
              <a:path w="2856608" h="2461876">
                <a:moveTo>
                  <a:pt x="0" y="0"/>
                </a:moveTo>
                <a:lnTo>
                  <a:pt x="2856607" y="0"/>
                </a:lnTo>
                <a:lnTo>
                  <a:pt x="2856607" y="2461876"/>
                </a:lnTo>
                <a:lnTo>
                  <a:pt x="0" y="2461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834593" y="8870369"/>
            <a:ext cx="2441469" cy="2104103"/>
          </a:xfrm>
          <a:custGeom>
            <a:avLst/>
            <a:gdLst/>
            <a:ahLst/>
            <a:cxnLst/>
            <a:rect l="l" t="t" r="r" b="b"/>
            <a:pathLst>
              <a:path w="2441469" h="2104103">
                <a:moveTo>
                  <a:pt x="0" y="0"/>
                </a:moveTo>
                <a:lnTo>
                  <a:pt x="2441469" y="0"/>
                </a:lnTo>
                <a:lnTo>
                  <a:pt x="2441469" y="2104102"/>
                </a:lnTo>
                <a:lnTo>
                  <a:pt x="0" y="2104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8989" y="4111498"/>
            <a:ext cx="11390022" cy="20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3"/>
              </a:lnSpc>
            </a:pPr>
            <a:r>
              <a:rPr lang="en-US" sz="13100" spc="73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1529064">
            <a:off x="-578679" y="-1775820"/>
            <a:ext cx="4762585" cy="5609040"/>
          </a:xfrm>
          <a:custGeom>
            <a:avLst/>
            <a:gdLst/>
            <a:ahLst/>
            <a:cxnLst/>
            <a:rect l="l" t="t" r="r" b="b"/>
            <a:pathLst>
              <a:path w="4762585" h="5609040">
                <a:moveTo>
                  <a:pt x="0" y="0"/>
                </a:moveTo>
                <a:lnTo>
                  <a:pt x="4762585" y="0"/>
                </a:lnTo>
                <a:lnTo>
                  <a:pt x="4762585" y="5609040"/>
                </a:lnTo>
                <a:lnTo>
                  <a:pt x="0" y="560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404787" y="5785751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3" y="0"/>
                </a:lnTo>
                <a:lnTo>
                  <a:pt x="5617333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-1324245" y="6123514"/>
            <a:ext cx="5668323" cy="5730842"/>
          </a:xfrm>
          <a:custGeom>
            <a:avLst/>
            <a:gdLst/>
            <a:ahLst/>
            <a:cxnLst/>
            <a:rect l="l" t="t" r="r" b="b"/>
            <a:pathLst>
              <a:path w="5668323" h="5730842">
                <a:moveTo>
                  <a:pt x="5668323" y="0"/>
                </a:moveTo>
                <a:lnTo>
                  <a:pt x="0" y="0"/>
                </a:lnTo>
                <a:lnTo>
                  <a:pt x="0" y="5730841"/>
                </a:lnTo>
                <a:lnTo>
                  <a:pt x="5668323" y="5730841"/>
                </a:lnTo>
                <a:lnTo>
                  <a:pt x="56683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1919150">
            <a:off x="14390592" y="-1701879"/>
            <a:ext cx="6506341" cy="3086100"/>
            <a:chOff x="0" y="0"/>
            <a:chExt cx="171360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3604" cy="812800"/>
            </a:xfrm>
            <a:custGeom>
              <a:avLst/>
              <a:gdLst/>
              <a:ahLst/>
              <a:cxnLst/>
              <a:rect l="l" t="t" r="r" b="b"/>
              <a:pathLst>
                <a:path w="1713604" h="812800">
                  <a:moveTo>
                    <a:pt x="0" y="0"/>
                  </a:moveTo>
                  <a:lnTo>
                    <a:pt x="1713604" y="0"/>
                  </a:lnTo>
                  <a:lnTo>
                    <a:pt x="171360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9B7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1360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554563" flipH="1">
            <a:off x="14585246" y="-2358133"/>
            <a:ext cx="2680119" cy="7598275"/>
          </a:xfrm>
          <a:custGeom>
            <a:avLst/>
            <a:gdLst/>
            <a:ahLst/>
            <a:cxnLst/>
            <a:rect l="l" t="t" r="r" b="b"/>
            <a:pathLst>
              <a:path w="2680119" h="7598275">
                <a:moveTo>
                  <a:pt x="2680119" y="0"/>
                </a:moveTo>
                <a:lnTo>
                  <a:pt x="0" y="0"/>
                </a:lnTo>
                <a:lnTo>
                  <a:pt x="0" y="7598276"/>
                </a:lnTo>
                <a:lnTo>
                  <a:pt x="2680119" y="7598276"/>
                </a:lnTo>
                <a:lnTo>
                  <a:pt x="26801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423028" y="-453378"/>
            <a:ext cx="2441469" cy="2104103"/>
          </a:xfrm>
          <a:custGeom>
            <a:avLst/>
            <a:gdLst/>
            <a:ahLst/>
            <a:cxnLst/>
            <a:rect l="l" t="t" r="r" b="b"/>
            <a:pathLst>
              <a:path w="2441469" h="2104103">
                <a:moveTo>
                  <a:pt x="0" y="0"/>
                </a:moveTo>
                <a:lnTo>
                  <a:pt x="2441469" y="0"/>
                </a:lnTo>
                <a:lnTo>
                  <a:pt x="2441469" y="2104103"/>
                </a:lnTo>
                <a:lnTo>
                  <a:pt x="0" y="2104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17131">
            <a:off x="-1650418" y="-562267"/>
            <a:ext cx="6619434" cy="5801031"/>
          </a:xfrm>
          <a:custGeom>
            <a:avLst/>
            <a:gdLst/>
            <a:ahLst/>
            <a:cxnLst/>
            <a:rect l="l" t="t" r="r" b="b"/>
            <a:pathLst>
              <a:path w="6619434" h="5801031">
                <a:moveTo>
                  <a:pt x="0" y="0"/>
                </a:moveTo>
                <a:lnTo>
                  <a:pt x="6619434" y="0"/>
                </a:lnTo>
                <a:lnTo>
                  <a:pt x="6619434" y="5801031"/>
                </a:lnTo>
                <a:lnTo>
                  <a:pt x="0" y="580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56190" y="3238773"/>
            <a:ext cx="7759225" cy="931107"/>
          </a:xfrm>
          <a:custGeom>
            <a:avLst/>
            <a:gdLst/>
            <a:ahLst/>
            <a:cxnLst/>
            <a:rect l="l" t="t" r="r" b="b"/>
            <a:pathLst>
              <a:path w="7759225" h="931107">
                <a:moveTo>
                  <a:pt x="0" y="0"/>
                </a:moveTo>
                <a:lnTo>
                  <a:pt x="7759225" y="0"/>
                </a:lnTo>
                <a:lnTo>
                  <a:pt x="7759225" y="931107"/>
                </a:lnTo>
                <a:lnTo>
                  <a:pt x="0" y="9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656190" y="4301523"/>
            <a:ext cx="7759225" cy="931107"/>
          </a:xfrm>
          <a:custGeom>
            <a:avLst/>
            <a:gdLst/>
            <a:ahLst/>
            <a:cxnLst/>
            <a:rect l="l" t="t" r="r" b="b"/>
            <a:pathLst>
              <a:path w="7759225" h="931107">
                <a:moveTo>
                  <a:pt x="0" y="0"/>
                </a:moveTo>
                <a:lnTo>
                  <a:pt x="7759225" y="0"/>
                </a:lnTo>
                <a:lnTo>
                  <a:pt x="7759225" y="931107"/>
                </a:lnTo>
                <a:lnTo>
                  <a:pt x="0" y="9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652684" y="5364272"/>
            <a:ext cx="7759225" cy="931107"/>
          </a:xfrm>
          <a:custGeom>
            <a:avLst/>
            <a:gdLst/>
            <a:ahLst/>
            <a:cxnLst/>
            <a:rect l="l" t="t" r="r" b="b"/>
            <a:pathLst>
              <a:path w="7759225" h="931107">
                <a:moveTo>
                  <a:pt x="0" y="0"/>
                </a:moveTo>
                <a:lnTo>
                  <a:pt x="7759225" y="0"/>
                </a:lnTo>
                <a:lnTo>
                  <a:pt x="7759225" y="931107"/>
                </a:lnTo>
                <a:lnTo>
                  <a:pt x="0" y="9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656190" y="6425208"/>
            <a:ext cx="7759225" cy="931107"/>
          </a:xfrm>
          <a:custGeom>
            <a:avLst/>
            <a:gdLst/>
            <a:ahLst/>
            <a:cxnLst/>
            <a:rect l="l" t="t" r="r" b="b"/>
            <a:pathLst>
              <a:path w="7759225" h="931107">
                <a:moveTo>
                  <a:pt x="0" y="0"/>
                </a:moveTo>
                <a:lnTo>
                  <a:pt x="7759225" y="0"/>
                </a:lnTo>
                <a:lnTo>
                  <a:pt x="7759225" y="931107"/>
                </a:lnTo>
                <a:lnTo>
                  <a:pt x="0" y="9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526084" flipH="1">
            <a:off x="15301000" y="4288412"/>
            <a:ext cx="2951469" cy="8367567"/>
          </a:xfrm>
          <a:custGeom>
            <a:avLst/>
            <a:gdLst/>
            <a:ahLst/>
            <a:cxnLst/>
            <a:rect l="l" t="t" r="r" b="b"/>
            <a:pathLst>
              <a:path w="2951469" h="8367567">
                <a:moveTo>
                  <a:pt x="2951469" y="0"/>
                </a:moveTo>
                <a:lnTo>
                  <a:pt x="0" y="0"/>
                </a:lnTo>
                <a:lnTo>
                  <a:pt x="0" y="8367567"/>
                </a:lnTo>
                <a:lnTo>
                  <a:pt x="2951469" y="8367567"/>
                </a:lnTo>
                <a:lnTo>
                  <a:pt x="29514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7555732">
            <a:off x="16455424" y="8364671"/>
            <a:ext cx="4261173" cy="2434487"/>
            <a:chOff x="0" y="0"/>
            <a:chExt cx="142267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2674" cy="812800"/>
            </a:xfrm>
            <a:custGeom>
              <a:avLst/>
              <a:gdLst/>
              <a:ahLst/>
              <a:cxnLst/>
              <a:rect l="l" t="t" r="r" b="b"/>
              <a:pathLst>
                <a:path w="1422674" h="812800">
                  <a:moveTo>
                    <a:pt x="0" y="0"/>
                  </a:moveTo>
                  <a:lnTo>
                    <a:pt x="1422674" y="0"/>
                  </a:lnTo>
                  <a:lnTo>
                    <a:pt x="1422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99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226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640371">
            <a:off x="15072615" y="8001353"/>
            <a:ext cx="1922085" cy="3464812"/>
          </a:xfrm>
          <a:custGeom>
            <a:avLst/>
            <a:gdLst/>
            <a:ahLst/>
            <a:cxnLst/>
            <a:rect l="l" t="t" r="r" b="b"/>
            <a:pathLst>
              <a:path w="1922085" h="3464812">
                <a:moveTo>
                  <a:pt x="0" y="0"/>
                </a:moveTo>
                <a:lnTo>
                  <a:pt x="1922085" y="0"/>
                </a:lnTo>
                <a:lnTo>
                  <a:pt x="1922085" y="3464812"/>
                </a:lnTo>
                <a:lnTo>
                  <a:pt x="0" y="3464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1763988" y="272336"/>
            <a:ext cx="3051285" cy="2629653"/>
          </a:xfrm>
          <a:custGeom>
            <a:avLst/>
            <a:gdLst/>
            <a:ahLst/>
            <a:cxnLst/>
            <a:rect l="l" t="t" r="r" b="b"/>
            <a:pathLst>
              <a:path w="3051285" h="2629653">
                <a:moveTo>
                  <a:pt x="0" y="0"/>
                </a:moveTo>
                <a:lnTo>
                  <a:pt x="3051285" y="0"/>
                </a:lnTo>
                <a:lnTo>
                  <a:pt x="3051285" y="2629653"/>
                </a:lnTo>
                <a:lnTo>
                  <a:pt x="0" y="2629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3307616" y="1167657"/>
            <a:ext cx="1167276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7"/>
              </a:lnSpc>
            </a:pPr>
            <a:r>
              <a:rPr lang="en-US" sz="9900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29880" y="3422475"/>
            <a:ext cx="6546202" cy="5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1935" y="3348386"/>
            <a:ext cx="787945" cy="6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56674" y="4489745"/>
            <a:ext cx="6546202" cy="5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68729" y="4415656"/>
            <a:ext cx="787945" cy="6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3468" y="5557016"/>
            <a:ext cx="6546202" cy="5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Tools and Framework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95523" y="5482927"/>
            <a:ext cx="787945" cy="6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262" y="6624286"/>
            <a:ext cx="6546202" cy="5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Results and Observations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22317" y="6550197"/>
            <a:ext cx="787945" cy="6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4</a:t>
            </a:r>
          </a:p>
        </p:txBody>
      </p:sp>
      <p:sp>
        <p:nvSpPr>
          <p:cNvPr id="22" name="Freeform 22"/>
          <p:cNvSpPr/>
          <p:nvPr/>
        </p:nvSpPr>
        <p:spPr>
          <a:xfrm rot="-462088">
            <a:off x="16574107" y="8853754"/>
            <a:ext cx="1370385" cy="2470300"/>
          </a:xfrm>
          <a:custGeom>
            <a:avLst/>
            <a:gdLst/>
            <a:ahLst/>
            <a:cxnLst/>
            <a:rect l="l" t="t" r="r" b="b"/>
            <a:pathLst>
              <a:path w="1370385" h="2470300">
                <a:moveTo>
                  <a:pt x="0" y="0"/>
                </a:moveTo>
                <a:lnTo>
                  <a:pt x="1370386" y="0"/>
                </a:lnTo>
                <a:lnTo>
                  <a:pt x="1370386" y="2470299"/>
                </a:lnTo>
                <a:lnTo>
                  <a:pt x="0" y="247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5652684" y="7550613"/>
            <a:ext cx="7759225" cy="931107"/>
          </a:xfrm>
          <a:custGeom>
            <a:avLst/>
            <a:gdLst/>
            <a:ahLst/>
            <a:cxnLst/>
            <a:rect l="l" t="t" r="r" b="b"/>
            <a:pathLst>
              <a:path w="7759225" h="931107">
                <a:moveTo>
                  <a:pt x="0" y="0"/>
                </a:moveTo>
                <a:lnTo>
                  <a:pt x="7759225" y="0"/>
                </a:lnTo>
                <a:lnTo>
                  <a:pt x="7759225" y="931107"/>
                </a:lnTo>
                <a:lnTo>
                  <a:pt x="0" y="931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6706756" y="7749691"/>
            <a:ext cx="6546202" cy="55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Novelty Factor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8811" y="7675603"/>
            <a:ext cx="787945" cy="6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609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1977" y="2625659"/>
            <a:ext cx="5852642" cy="5985916"/>
            <a:chOff x="0" y="0"/>
            <a:chExt cx="7803523" cy="798122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5467464">
              <a:off x="-14531" y="164963"/>
              <a:ext cx="7832586" cy="7651295"/>
              <a:chOff x="0" y="0"/>
              <a:chExt cx="4828540" cy="47167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solidFill>
                <a:srgbClr val="E39B75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707906" y="870679"/>
              <a:ext cx="6387711" cy="6239863"/>
              <a:chOff x="0" y="0"/>
              <a:chExt cx="4828540" cy="47167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1211" b="-121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7" name="Freeform 7"/>
          <p:cNvSpPr/>
          <p:nvPr/>
        </p:nvSpPr>
        <p:spPr>
          <a:xfrm flipH="1">
            <a:off x="-1239508" y="6512163"/>
            <a:ext cx="4536417" cy="4586451"/>
          </a:xfrm>
          <a:custGeom>
            <a:avLst/>
            <a:gdLst/>
            <a:ahLst/>
            <a:cxnLst/>
            <a:rect l="l" t="t" r="r" b="b"/>
            <a:pathLst>
              <a:path w="4536417" h="4586451">
                <a:moveTo>
                  <a:pt x="4536416" y="0"/>
                </a:moveTo>
                <a:lnTo>
                  <a:pt x="0" y="0"/>
                </a:lnTo>
                <a:lnTo>
                  <a:pt x="0" y="4586451"/>
                </a:lnTo>
                <a:lnTo>
                  <a:pt x="4536416" y="4586451"/>
                </a:lnTo>
                <a:lnTo>
                  <a:pt x="45364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98910" y="2587559"/>
            <a:ext cx="10307975" cy="616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222" lvl="1" indent="-337111" algn="l">
              <a:lnSpc>
                <a:spcPts val="4122"/>
              </a:lnSpc>
              <a:buFont typeface="Arial"/>
              <a:buChar char="•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Sign language is the primary means of communication for millions of speech- and hearing-impaired individuals.</a:t>
            </a:r>
          </a:p>
          <a:p>
            <a:pPr marL="674222" lvl="1" indent="-337111" algn="l">
              <a:lnSpc>
                <a:spcPts val="4122"/>
              </a:lnSpc>
              <a:buFont typeface="Arial"/>
              <a:buChar char="•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In India, Indian Sign Language (ISL) lacks accessible and widely adopted technological solutions.</a:t>
            </a:r>
          </a:p>
          <a:p>
            <a:pPr marL="674222" lvl="1" indent="-337111" algn="l">
              <a:lnSpc>
                <a:spcPts val="4122"/>
              </a:lnSpc>
              <a:buFont typeface="Arial"/>
              <a:buChar char="•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Existing translators are often limited by:</a:t>
            </a:r>
          </a:p>
          <a:p>
            <a:pPr marL="2022665" lvl="3" indent="-505666" algn="l">
              <a:lnSpc>
                <a:spcPts val="4122"/>
              </a:lnSpc>
              <a:buAutoNum type="romanLcPeriod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Low accuracy in dynamic environments</a:t>
            </a:r>
          </a:p>
          <a:p>
            <a:pPr marL="2022665" lvl="3" indent="-505666" algn="l">
              <a:lnSpc>
                <a:spcPts val="4122"/>
              </a:lnSpc>
              <a:buAutoNum type="romanLcPeriod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Poor real-time performance</a:t>
            </a:r>
          </a:p>
          <a:p>
            <a:pPr marL="2022665" lvl="3" indent="-505666" algn="l">
              <a:lnSpc>
                <a:spcPts val="4122"/>
              </a:lnSpc>
              <a:buAutoNum type="romanLcPeriod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Inability to form complete sentences</a:t>
            </a:r>
          </a:p>
          <a:p>
            <a:pPr marL="2022665" lvl="3" indent="-505666" algn="l">
              <a:lnSpc>
                <a:spcPts val="4122"/>
              </a:lnSpc>
              <a:buAutoNum type="romanLcPeriod"/>
            </a:pPr>
            <a:r>
              <a:rPr lang="en-US" sz="3122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There is a need for a reliable, real-time, and accurate ISL translator that bridges this communication gap.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13990135" y="-1999680"/>
            <a:ext cx="4762585" cy="5609040"/>
          </a:xfrm>
          <a:custGeom>
            <a:avLst/>
            <a:gdLst/>
            <a:ahLst/>
            <a:cxnLst/>
            <a:rect l="l" t="t" r="r" b="b"/>
            <a:pathLst>
              <a:path w="4762585" h="5609040">
                <a:moveTo>
                  <a:pt x="0" y="0"/>
                </a:moveTo>
                <a:lnTo>
                  <a:pt x="4762585" y="0"/>
                </a:lnTo>
                <a:lnTo>
                  <a:pt x="4762585" y="5609040"/>
                </a:lnTo>
                <a:lnTo>
                  <a:pt x="0" y="560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436761">
            <a:off x="17012548" y="193174"/>
            <a:ext cx="2910652" cy="5985916"/>
          </a:xfrm>
          <a:custGeom>
            <a:avLst/>
            <a:gdLst/>
            <a:ahLst/>
            <a:cxnLst/>
            <a:rect l="l" t="t" r="r" b="b"/>
            <a:pathLst>
              <a:path w="2910652" h="5985916">
                <a:moveTo>
                  <a:pt x="0" y="0"/>
                </a:moveTo>
                <a:lnTo>
                  <a:pt x="2910651" y="0"/>
                </a:lnTo>
                <a:lnTo>
                  <a:pt x="2910651" y="5985916"/>
                </a:lnTo>
                <a:lnTo>
                  <a:pt x="0" y="5985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58596" y="121092"/>
            <a:ext cx="7484280" cy="233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46"/>
              </a:lnSpc>
            </a:pPr>
            <a:r>
              <a:rPr lang="en-US" sz="8200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8970" y="8961334"/>
            <a:ext cx="13803813" cy="109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SignSpeak recognizes ISL alphabets and enables sentence formation with speech feedback.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18194" y="-698352"/>
            <a:ext cx="7239599" cy="6344521"/>
          </a:xfrm>
          <a:custGeom>
            <a:avLst/>
            <a:gdLst/>
            <a:ahLst/>
            <a:cxnLst/>
            <a:rect l="l" t="t" r="r" b="b"/>
            <a:pathLst>
              <a:path w="7239599" h="6344521">
                <a:moveTo>
                  <a:pt x="0" y="0"/>
                </a:moveTo>
                <a:lnTo>
                  <a:pt x="7239599" y="0"/>
                </a:lnTo>
                <a:lnTo>
                  <a:pt x="7239599" y="6344521"/>
                </a:lnTo>
                <a:lnTo>
                  <a:pt x="0" y="6344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45816" y="2161481"/>
            <a:ext cx="16436960" cy="6163860"/>
          </a:xfrm>
          <a:custGeom>
            <a:avLst/>
            <a:gdLst/>
            <a:ahLst/>
            <a:cxnLst/>
            <a:rect l="l" t="t" r="r" b="b"/>
            <a:pathLst>
              <a:path w="16436960" h="6163860">
                <a:moveTo>
                  <a:pt x="0" y="0"/>
                </a:moveTo>
                <a:lnTo>
                  <a:pt x="16436960" y="0"/>
                </a:lnTo>
                <a:lnTo>
                  <a:pt x="16436960" y="6163860"/>
                </a:lnTo>
                <a:lnTo>
                  <a:pt x="0" y="6163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421674" y="4896282"/>
            <a:ext cx="10981586" cy="285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Dataset created manually using webcam and OpenCV</a:t>
            </a:r>
          </a:p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27 gesture classes: A–Z + BACKSPACE</a:t>
            </a:r>
          </a:p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~100 images per class (2,700+ total)</a:t>
            </a:r>
          </a:p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Images captured with 3-second countdown to ensure stable hand pose</a:t>
            </a:r>
          </a:p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Preprocessed using MediaPipe to extract hand landmarks:</a:t>
            </a:r>
          </a:p>
          <a:p>
            <a:pPr marL="532126" lvl="1" indent="-266063" algn="l">
              <a:lnSpc>
                <a:spcPts val="3253"/>
              </a:lnSpc>
              <a:buFont typeface="Arial"/>
              <a:buChar char="•"/>
            </a:pPr>
            <a:r>
              <a:rPr lang="en-US" sz="2464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 → Each sample: (2 hands × 21 landmarks × 2D) = (2, 21, 2)</a:t>
            </a:r>
          </a:p>
          <a:p>
            <a:pPr algn="l">
              <a:lnSpc>
                <a:spcPts val="3253"/>
              </a:lnSpc>
            </a:pPr>
            <a:endParaRPr lang="en-US" sz="2464">
              <a:solidFill>
                <a:srgbClr val="442F23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3654" y="3077724"/>
            <a:ext cx="13587235" cy="136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Dataset Used</a:t>
            </a:r>
          </a:p>
        </p:txBody>
      </p:sp>
      <p:sp>
        <p:nvSpPr>
          <p:cNvPr id="6" name="Freeform 6"/>
          <p:cNvSpPr/>
          <p:nvPr/>
        </p:nvSpPr>
        <p:spPr>
          <a:xfrm rot="829963">
            <a:off x="12711172" y="5424826"/>
            <a:ext cx="6619434" cy="5801031"/>
          </a:xfrm>
          <a:custGeom>
            <a:avLst/>
            <a:gdLst/>
            <a:ahLst/>
            <a:cxnLst/>
            <a:rect l="l" t="t" r="r" b="b"/>
            <a:pathLst>
              <a:path w="6619434" h="5801031">
                <a:moveTo>
                  <a:pt x="0" y="0"/>
                </a:moveTo>
                <a:lnTo>
                  <a:pt x="6619434" y="0"/>
                </a:lnTo>
                <a:lnTo>
                  <a:pt x="6619434" y="5801031"/>
                </a:lnTo>
                <a:lnTo>
                  <a:pt x="0" y="580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8987167">
            <a:off x="15757133" y="8614518"/>
            <a:ext cx="3051285" cy="2629653"/>
          </a:xfrm>
          <a:custGeom>
            <a:avLst/>
            <a:gdLst/>
            <a:ahLst/>
            <a:cxnLst/>
            <a:rect l="l" t="t" r="r" b="b"/>
            <a:pathLst>
              <a:path w="3051285" h="2629653">
                <a:moveTo>
                  <a:pt x="0" y="0"/>
                </a:moveTo>
                <a:lnTo>
                  <a:pt x="3051285" y="0"/>
                </a:lnTo>
                <a:lnTo>
                  <a:pt x="3051285" y="2629653"/>
                </a:lnTo>
                <a:lnTo>
                  <a:pt x="0" y="262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2349844">
            <a:off x="-510621" y="217739"/>
            <a:ext cx="1922085" cy="3464812"/>
          </a:xfrm>
          <a:custGeom>
            <a:avLst/>
            <a:gdLst/>
            <a:ahLst/>
            <a:cxnLst/>
            <a:rect l="l" t="t" r="r" b="b"/>
            <a:pathLst>
              <a:path w="1922085" h="3464812">
                <a:moveTo>
                  <a:pt x="0" y="0"/>
                </a:moveTo>
                <a:lnTo>
                  <a:pt x="1922086" y="0"/>
                </a:lnTo>
                <a:lnTo>
                  <a:pt x="1922086" y="3464812"/>
                </a:lnTo>
                <a:lnTo>
                  <a:pt x="0" y="3464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530" y="2763249"/>
            <a:ext cx="6279407" cy="7523751"/>
            <a:chOff x="0" y="0"/>
            <a:chExt cx="8372542" cy="10031668"/>
          </a:xfrm>
        </p:grpSpPr>
        <p:sp>
          <p:nvSpPr>
            <p:cNvPr id="3" name="Freeform 3"/>
            <p:cNvSpPr/>
            <p:nvPr/>
          </p:nvSpPr>
          <p:spPr>
            <a:xfrm rot="-5400000">
              <a:off x="-829563" y="829563"/>
              <a:ext cx="10031668" cy="8372542"/>
            </a:xfrm>
            <a:custGeom>
              <a:avLst/>
              <a:gdLst/>
              <a:ahLst/>
              <a:cxnLst/>
              <a:rect l="l" t="t" r="r" b="b"/>
              <a:pathLst>
                <a:path w="10031668" h="8372542">
                  <a:moveTo>
                    <a:pt x="0" y="0"/>
                  </a:moveTo>
                  <a:lnTo>
                    <a:pt x="10031668" y="0"/>
                  </a:lnTo>
                  <a:lnTo>
                    <a:pt x="10031668" y="8372542"/>
                  </a:lnTo>
                  <a:lnTo>
                    <a:pt x="0" y="8372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860735" y="467143"/>
              <a:ext cx="6479480" cy="6329508"/>
              <a:chOff x="0" y="0"/>
              <a:chExt cx="4828540" cy="47167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286" r="-9309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6" name="Group 6"/>
          <p:cNvGrpSpPr/>
          <p:nvPr/>
        </p:nvGrpSpPr>
        <p:grpSpPr>
          <a:xfrm>
            <a:off x="6478711" y="2876617"/>
            <a:ext cx="6090171" cy="7297016"/>
            <a:chOff x="0" y="0"/>
            <a:chExt cx="8120228" cy="9729354"/>
          </a:xfrm>
        </p:grpSpPr>
        <p:sp>
          <p:nvSpPr>
            <p:cNvPr id="7" name="Freeform 7"/>
            <p:cNvSpPr/>
            <p:nvPr/>
          </p:nvSpPr>
          <p:spPr>
            <a:xfrm rot="-5400000">
              <a:off x="-804563" y="804563"/>
              <a:ext cx="9729354" cy="8120228"/>
            </a:xfrm>
            <a:custGeom>
              <a:avLst/>
              <a:gdLst/>
              <a:ahLst/>
              <a:cxnLst/>
              <a:rect l="l" t="t" r="r" b="b"/>
              <a:pathLst>
                <a:path w="9729354" h="8120228">
                  <a:moveTo>
                    <a:pt x="0" y="0"/>
                  </a:moveTo>
                  <a:lnTo>
                    <a:pt x="9729354" y="0"/>
                  </a:lnTo>
                  <a:lnTo>
                    <a:pt x="9729354" y="8120228"/>
                  </a:lnTo>
                  <a:lnTo>
                    <a:pt x="0" y="812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834796" y="453065"/>
              <a:ext cx="6284215" cy="6138762"/>
              <a:chOff x="0" y="0"/>
              <a:chExt cx="4828540" cy="47167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8682" r="-308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4353097" y="6677318"/>
            <a:ext cx="4448945" cy="3898894"/>
          </a:xfrm>
          <a:custGeom>
            <a:avLst/>
            <a:gdLst/>
            <a:ahLst/>
            <a:cxnLst/>
            <a:rect l="l" t="t" r="r" b="b"/>
            <a:pathLst>
              <a:path w="4448945" h="3898894">
                <a:moveTo>
                  <a:pt x="0" y="0"/>
                </a:moveTo>
                <a:lnTo>
                  <a:pt x="4448945" y="0"/>
                </a:lnTo>
                <a:lnTo>
                  <a:pt x="4448945" y="3898894"/>
                </a:lnTo>
                <a:lnTo>
                  <a:pt x="0" y="389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2568882" y="2900022"/>
            <a:ext cx="6070636" cy="7273610"/>
            <a:chOff x="0" y="0"/>
            <a:chExt cx="8094181" cy="9698146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801983" y="801983"/>
              <a:ext cx="9698146" cy="8094181"/>
            </a:xfrm>
            <a:custGeom>
              <a:avLst/>
              <a:gdLst/>
              <a:ahLst/>
              <a:cxnLst/>
              <a:rect l="l" t="t" r="r" b="b"/>
              <a:pathLst>
                <a:path w="9698146" h="8094181">
                  <a:moveTo>
                    <a:pt x="0" y="0"/>
                  </a:moveTo>
                  <a:lnTo>
                    <a:pt x="9698147" y="0"/>
                  </a:lnTo>
                  <a:lnTo>
                    <a:pt x="9698147" y="8094181"/>
                  </a:lnTo>
                  <a:lnTo>
                    <a:pt x="0" y="8094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32118" y="451612"/>
              <a:ext cx="6264058" cy="6119072"/>
              <a:chOff x="0" y="0"/>
              <a:chExt cx="4828540" cy="47167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l="l" t="t" r="r" b="b"/>
                <a:pathLst>
                  <a:path w="4833620" h="472694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35708" r="-31664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5" name="Freeform 15"/>
          <p:cNvSpPr/>
          <p:nvPr/>
        </p:nvSpPr>
        <p:spPr>
          <a:xfrm rot="-7997563">
            <a:off x="-900885" y="8421597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5" y="0"/>
                </a:lnTo>
                <a:lnTo>
                  <a:pt x="3154705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2259636" y="1000125"/>
            <a:ext cx="14201143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Dataset Creation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59022" y="8128797"/>
            <a:ext cx="4865993" cy="62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6"/>
              </a:lnSpc>
            </a:pPr>
            <a:r>
              <a:rPr lang="en-US" sz="3980">
                <a:solidFill>
                  <a:srgbClr val="FFF6E5"/>
                </a:solidFill>
                <a:latin typeface="Balsamiq Sans"/>
                <a:ea typeface="Balsamiq Sans"/>
                <a:cs typeface="Balsamiq Sans"/>
                <a:sym typeface="Balsamiq Sans"/>
              </a:rPr>
              <a:t>Dataset creation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4528" y="8624257"/>
            <a:ext cx="4598537" cy="137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1"/>
              </a:lnSpc>
            </a:pPr>
            <a:r>
              <a:rPr lang="en-US" sz="3715" spc="252">
                <a:solidFill>
                  <a:srgbClr val="FFF6E5"/>
                </a:solidFill>
                <a:latin typeface="Funtastic"/>
                <a:ea typeface="Funtastic"/>
                <a:cs typeface="Funtastic"/>
                <a:sym typeface="Funtastic"/>
              </a:rPr>
              <a:t>Countdown before capturng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0062" y="8293462"/>
            <a:ext cx="4248344" cy="55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1"/>
              </a:lnSpc>
            </a:pPr>
            <a:r>
              <a:rPr lang="en-US" sz="3612">
                <a:solidFill>
                  <a:srgbClr val="343231"/>
                </a:solidFill>
                <a:latin typeface="Balsamiq Sans"/>
                <a:ea typeface="Balsamiq Sans"/>
                <a:cs typeface="Balsamiq Sans"/>
                <a:sym typeface="Balsamiq Sans"/>
              </a:rPr>
              <a:t>Dataset creation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73144" y="8700457"/>
            <a:ext cx="3993208" cy="1205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1"/>
              </a:lnSpc>
            </a:pPr>
            <a:r>
              <a:rPr lang="en-US" sz="3703" spc="251">
                <a:solidFill>
                  <a:srgbClr val="343231"/>
                </a:solidFill>
                <a:latin typeface="Funtastic"/>
                <a:ea typeface="Funtastic"/>
                <a:cs typeface="Funtastic"/>
                <a:sym typeface="Funtastic"/>
              </a:rPr>
              <a:t>Using mediapipeline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7442" y="8135295"/>
            <a:ext cx="5293516" cy="61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1"/>
              </a:lnSpc>
            </a:pPr>
            <a:r>
              <a:rPr lang="en-US" sz="3968">
                <a:solidFill>
                  <a:srgbClr val="343231"/>
                </a:solidFill>
                <a:latin typeface="Balsamiq Sans"/>
                <a:ea typeface="Balsamiq Sans"/>
                <a:cs typeface="Balsamiq Sans"/>
                <a:sym typeface="Balsamiq Sans"/>
              </a:rPr>
              <a:t>Landmark Detection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0062" y="8706100"/>
            <a:ext cx="4603802" cy="125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0"/>
              </a:lnSpc>
            </a:pPr>
            <a:r>
              <a:rPr lang="en-US" sz="3371" spc="229">
                <a:solidFill>
                  <a:srgbClr val="343231"/>
                </a:solidFill>
                <a:latin typeface="Funtastic"/>
                <a:ea typeface="Funtastic"/>
                <a:cs typeface="Funtastic"/>
                <a:sym typeface="Funtastic"/>
              </a:rPr>
              <a:t>Press ‘Q’ before capturing images.</a:t>
            </a:r>
          </a:p>
        </p:txBody>
      </p:sp>
      <p:sp>
        <p:nvSpPr>
          <p:cNvPr id="23" name="Freeform 23"/>
          <p:cNvSpPr/>
          <p:nvPr/>
        </p:nvSpPr>
        <p:spPr>
          <a:xfrm rot="5474966" flipH="1">
            <a:off x="-704626" y="-555054"/>
            <a:ext cx="4053813" cy="4098524"/>
          </a:xfrm>
          <a:custGeom>
            <a:avLst/>
            <a:gdLst/>
            <a:ahLst/>
            <a:cxnLst/>
            <a:rect l="l" t="t" r="r" b="b"/>
            <a:pathLst>
              <a:path w="4053813" h="4098524">
                <a:moveTo>
                  <a:pt x="4053813" y="0"/>
                </a:moveTo>
                <a:lnTo>
                  <a:pt x="0" y="0"/>
                </a:lnTo>
                <a:lnTo>
                  <a:pt x="0" y="4098524"/>
                </a:lnTo>
                <a:lnTo>
                  <a:pt x="4053813" y="4098524"/>
                </a:lnTo>
                <a:lnTo>
                  <a:pt x="405381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53249">
            <a:off x="13969499" y="-653033"/>
            <a:ext cx="6110888" cy="5355360"/>
          </a:xfrm>
          <a:custGeom>
            <a:avLst/>
            <a:gdLst/>
            <a:ahLst/>
            <a:cxnLst/>
            <a:rect l="l" t="t" r="r" b="b"/>
            <a:pathLst>
              <a:path w="6110888" h="5355360">
                <a:moveTo>
                  <a:pt x="0" y="0"/>
                </a:moveTo>
                <a:lnTo>
                  <a:pt x="6110888" y="0"/>
                </a:lnTo>
                <a:lnTo>
                  <a:pt x="6110888" y="5355360"/>
                </a:lnTo>
                <a:lnTo>
                  <a:pt x="0" y="535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270558" y="610504"/>
            <a:ext cx="1233973" cy="1414143"/>
          </a:xfrm>
          <a:custGeom>
            <a:avLst/>
            <a:gdLst/>
            <a:ahLst/>
            <a:cxnLst/>
            <a:rect l="l" t="t" r="r" b="b"/>
            <a:pathLst>
              <a:path w="1233973" h="1414143">
                <a:moveTo>
                  <a:pt x="0" y="0"/>
                </a:moveTo>
                <a:lnTo>
                  <a:pt x="1233973" y="0"/>
                </a:lnTo>
                <a:lnTo>
                  <a:pt x="1233973" y="1414143"/>
                </a:lnTo>
                <a:lnTo>
                  <a:pt x="0" y="141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143864" y="61576"/>
            <a:ext cx="101142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Dataset Creation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2028907" y="1464248"/>
            <a:ext cx="5991030" cy="9229878"/>
          </a:xfrm>
          <a:custGeom>
            <a:avLst/>
            <a:gdLst/>
            <a:ahLst/>
            <a:cxnLst/>
            <a:rect l="l" t="t" r="r" b="b"/>
            <a:pathLst>
              <a:path w="5991030" h="9229878">
                <a:moveTo>
                  <a:pt x="0" y="0"/>
                </a:moveTo>
                <a:lnTo>
                  <a:pt x="5991030" y="0"/>
                </a:lnTo>
                <a:lnTo>
                  <a:pt x="5991030" y="9229878"/>
                </a:lnTo>
                <a:lnTo>
                  <a:pt x="0" y="9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220970">
            <a:off x="-2068258" y="-2064891"/>
            <a:ext cx="6193915" cy="7294761"/>
          </a:xfrm>
          <a:custGeom>
            <a:avLst/>
            <a:gdLst/>
            <a:ahLst/>
            <a:cxnLst/>
            <a:rect l="l" t="t" r="r" b="b"/>
            <a:pathLst>
              <a:path w="6193915" h="7294761">
                <a:moveTo>
                  <a:pt x="0" y="0"/>
                </a:moveTo>
                <a:lnTo>
                  <a:pt x="6193916" y="0"/>
                </a:lnTo>
                <a:lnTo>
                  <a:pt x="6193916" y="7294761"/>
                </a:lnTo>
                <a:lnTo>
                  <a:pt x="0" y="7294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768436">
            <a:off x="-993630" y="635026"/>
            <a:ext cx="3020654" cy="1576232"/>
          </a:xfrm>
          <a:custGeom>
            <a:avLst/>
            <a:gdLst/>
            <a:ahLst/>
            <a:cxnLst/>
            <a:rect l="l" t="t" r="r" b="b"/>
            <a:pathLst>
              <a:path w="3020654" h="1576232">
                <a:moveTo>
                  <a:pt x="0" y="0"/>
                </a:moveTo>
                <a:lnTo>
                  <a:pt x="3020654" y="0"/>
                </a:lnTo>
                <a:lnTo>
                  <a:pt x="3020654" y="1576233"/>
                </a:lnTo>
                <a:lnTo>
                  <a:pt x="0" y="1576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875711" y="2310452"/>
            <a:ext cx="6144226" cy="7537470"/>
          </a:xfrm>
          <a:custGeom>
            <a:avLst/>
            <a:gdLst/>
            <a:ahLst/>
            <a:cxnLst/>
            <a:rect l="l" t="t" r="r" b="b"/>
            <a:pathLst>
              <a:path w="6144226" h="7537470">
                <a:moveTo>
                  <a:pt x="0" y="0"/>
                </a:moveTo>
                <a:lnTo>
                  <a:pt x="6144226" y="0"/>
                </a:lnTo>
                <a:lnTo>
                  <a:pt x="6144226" y="7537471"/>
                </a:lnTo>
                <a:lnTo>
                  <a:pt x="0" y="7537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0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884328" y="1464248"/>
            <a:ext cx="4641910" cy="2707781"/>
          </a:xfrm>
          <a:custGeom>
            <a:avLst/>
            <a:gdLst/>
            <a:ahLst/>
            <a:cxnLst/>
            <a:rect l="l" t="t" r="r" b="b"/>
            <a:pathLst>
              <a:path w="4641910" h="2707781">
                <a:moveTo>
                  <a:pt x="0" y="0"/>
                </a:moveTo>
                <a:lnTo>
                  <a:pt x="4641909" y="0"/>
                </a:lnTo>
                <a:lnTo>
                  <a:pt x="4641909" y="2707781"/>
                </a:lnTo>
                <a:lnTo>
                  <a:pt x="0" y="27077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000748" y="3335737"/>
            <a:ext cx="4883906" cy="3662929"/>
          </a:xfrm>
          <a:custGeom>
            <a:avLst/>
            <a:gdLst/>
            <a:ahLst/>
            <a:cxnLst/>
            <a:rect l="l" t="t" r="r" b="b"/>
            <a:pathLst>
              <a:path w="4883906" h="3662929">
                <a:moveTo>
                  <a:pt x="0" y="0"/>
                </a:moveTo>
                <a:lnTo>
                  <a:pt x="4883906" y="0"/>
                </a:lnTo>
                <a:lnTo>
                  <a:pt x="4883906" y="3662930"/>
                </a:lnTo>
                <a:lnTo>
                  <a:pt x="0" y="36629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266841" y="5838264"/>
            <a:ext cx="4551505" cy="4009659"/>
          </a:xfrm>
          <a:custGeom>
            <a:avLst/>
            <a:gdLst/>
            <a:ahLst/>
            <a:cxnLst/>
            <a:rect l="l" t="t" r="r" b="b"/>
            <a:pathLst>
              <a:path w="4551505" h="4009659">
                <a:moveTo>
                  <a:pt x="0" y="0"/>
                </a:moveTo>
                <a:lnTo>
                  <a:pt x="4551504" y="0"/>
                </a:lnTo>
                <a:lnTo>
                  <a:pt x="4551504" y="4009659"/>
                </a:lnTo>
                <a:lnTo>
                  <a:pt x="0" y="40096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55999"/>
            <a:ext cx="16230600" cy="7259505"/>
          </a:xfrm>
          <a:custGeom>
            <a:avLst/>
            <a:gdLst/>
            <a:ahLst/>
            <a:cxnLst/>
            <a:rect l="l" t="t" r="r" b="b"/>
            <a:pathLst>
              <a:path w="16230600" h="7259505">
                <a:moveTo>
                  <a:pt x="0" y="0"/>
                </a:moveTo>
                <a:lnTo>
                  <a:pt x="16230600" y="0"/>
                </a:lnTo>
                <a:lnTo>
                  <a:pt x="16230600" y="7259505"/>
                </a:lnTo>
                <a:lnTo>
                  <a:pt x="0" y="725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536369" y="5143500"/>
            <a:ext cx="4261870" cy="4748601"/>
          </a:xfrm>
          <a:custGeom>
            <a:avLst/>
            <a:gdLst/>
            <a:ahLst/>
            <a:cxnLst/>
            <a:rect l="l" t="t" r="r" b="b"/>
            <a:pathLst>
              <a:path w="4261870" h="4748601">
                <a:moveTo>
                  <a:pt x="0" y="0"/>
                </a:moveTo>
                <a:lnTo>
                  <a:pt x="4261870" y="0"/>
                </a:lnTo>
                <a:lnTo>
                  <a:pt x="4261870" y="4748601"/>
                </a:lnTo>
                <a:lnTo>
                  <a:pt x="0" y="474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404787" y="5785751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3" y="0"/>
                </a:lnTo>
                <a:lnTo>
                  <a:pt x="5617333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700000" flipH="1">
            <a:off x="620002" y="-3239108"/>
            <a:ext cx="3741457" cy="10607224"/>
          </a:xfrm>
          <a:custGeom>
            <a:avLst/>
            <a:gdLst/>
            <a:ahLst/>
            <a:cxnLst/>
            <a:rect l="l" t="t" r="r" b="b"/>
            <a:pathLst>
              <a:path w="3741457" h="10607224">
                <a:moveTo>
                  <a:pt x="3741457" y="0"/>
                </a:moveTo>
                <a:lnTo>
                  <a:pt x="0" y="0"/>
                </a:lnTo>
                <a:lnTo>
                  <a:pt x="0" y="10607225"/>
                </a:lnTo>
                <a:lnTo>
                  <a:pt x="3741457" y="10607225"/>
                </a:lnTo>
                <a:lnTo>
                  <a:pt x="374145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2818183">
            <a:off x="-2312169" y="-1158042"/>
            <a:ext cx="5401716" cy="3086100"/>
            <a:chOff x="0" y="0"/>
            <a:chExt cx="142267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2674" cy="812800"/>
            </a:xfrm>
            <a:custGeom>
              <a:avLst/>
              <a:gdLst/>
              <a:ahLst/>
              <a:cxnLst/>
              <a:rect l="l" t="t" r="r" b="b"/>
              <a:pathLst>
                <a:path w="1422674" h="812800">
                  <a:moveTo>
                    <a:pt x="0" y="0"/>
                  </a:moveTo>
                  <a:lnTo>
                    <a:pt x="1422674" y="0"/>
                  </a:lnTo>
                  <a:lnTo>
                    <a:pt x="1422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99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226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11250">
            <a:off x="1094672" y="7200900"/>
            <a:ext cx="2282663" cy="4114800"/>
          </a:xfrm>
          <a:custGeom>
            <a:avLst/>
            <a:gdLst/>
            <a:ahLst/>
            <a:cxnLst/>
            <a:rect l="l" t="t" r="r" b="b"/>
            <a:pathLst>
              <a:path w="2282663" h="4114800">
                <a:moveTo>
                  <a:pt x="0" y="0"/>
                </a:moveTo>
                <a:lnTo>
                  <a:pt x="2282662" y="0"/>
                </a:lnTo>
                <a:lnTo>
                  <a:pt x="2282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534358" y="-937330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5"/>
                </a:lnTo>
                <a:lnTo>
                  <a:pt x="0" y="26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6753642" y="8706876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6"/>
                </a:lnTo>
                <a:lnTo>
                  <a:pt x="0" y="2644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000520" y="249297"/>
            <a:ext cx="126667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Tools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2493" y="2332743"/>
            <a:ext cx="13776807" cy="696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1"/>
              </a:lnSpc>
              <a:spcBef>
                <a:spcPct val="0"/>
              </a:spcBef>
            </a:pPr>
            <a:endParaRPr/>
          </a:p>
          <a:p>
            <a:pPr marL="583157" lvl="1" indent="-291578" algn="just">
              <a:lnSpc>
                <a:spcPts val="3241"/>
              </a:lnSpc>
              <a:buAutoNum type="arabicPeriod"/>
            </a:pPr>
            <a:r>
              <a:rPr lang="en-US" sz="2701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Programming Language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Python 3.9.x</a:t>
            </a:r>
          </a:p>
          <a:p>
            <a:pPr marL="583157" lvl="1" indent="-291578" algn="just">
              <a:lnSpc>
                <a:spcPts val="3241"/>
              </a:lnSpc>
              <a:buAutoNum type="arabicPeriod"/>
            </a:pPr>
            <a:r>
              <a:rPr lang="en-US" sz="2701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Computer Vision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OpenCV – for webcam input and image capture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MediaPipe – for hand landmark detection</a:t>
            </a:r>
          </a:p>
          <a:p>
            <a:pPr marL="583157" lvl="1" indent="-291578" algn="just">
              <a:lnSpc>
                <a:spcPts val="3241"/>
              </a:lnSpc>
              <a:buAutoNum type="arabicPeriod"/>
            </a:pPr>
            <a:r>
              <a:rPr lang="en-US" sz="2701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Machine Learning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TensorFlow / Keras – for CNN model design and training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NumPy – for array and data preprocessing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scikit-learn – for label encoding and data splitting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pickle – for saving and loading data</a:t>
            </a:r>
          </a:p>
          <a:p>
            <a:pPr marL="583157" lvl="1" indent="-291578" algn="just">
              <a:lnSpc>
                <a:spcPts val="3241"/>
              </a:lnSpc>
              <a:buAutoNum type="arabicPeriod"/>
            </a:pPr>
            <a:r>
              <a:rPr lang="en-US" sz="2701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Real-Time Logic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collections.deque – for buffered prediction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time – for gesture timing and delays</a:t>
            </a:r>
          </a:p>
          <a:p>
            <a:pPr marL="583157" lvl="1" indent="-291578" algn="just">
              <a:lnSpc>
                <a:spcPts val="3241"/>
              </a:lnSpc>
              <a:buAutoNum type="arabicPeriod"/>
            </a:pPr>
            <a:r>
              <a:rPr lang="en-US" sz="2701" b="1">
                <a:solidFill>
                  <a:srgbClr val="442F2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Text-to-Speech</a:t>
            </a:r>
          </a:p>
          <a:p>
            <a:pPr marL="1166313" lvl="2" indent="-388771" algn="just">
              <a:lnSpc>
                <a:spcPts val="3241"/>
              </a:lnSpc>
              <a:spcBef>
                <a:spcPct val="0"/>
              </a:spcBef>
              <a:buFont typeface="Arial"/>
              <a:buChar char="⚬"/>
            </a:pPr>
            <a:r>
              <a:rPr lang="en-US" sz="2701">
                <a:solidFill>
                  <a:srgbClr val="442F23"/>
                </a:solidFill>
                <a:latin typeface="Balsamiq Sans"/>
                <a:ea typeface="Balsamiq Sans"/>
                <a:cs typeface="Balsamiq Sans"/>
                <a:sym typeface="Balsamiq Sans"/>
              </a:rPr>
              <a:t>pyttsx3 – for offline speech synthesis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endParaRPr lang="en-US" sz="2701">
              <a:solidFill>
                <a:srgbClr val="442F23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64504"/>
            <a:ext cx="16230600" cy="7259505"/>
          </a:xfrm>
          <a:custGeom>
            <a:avLst/>
            <a:gdLst/>
            <a:ahLst/>
            <a:cxnLst/>
            <a:rect l="l" t="t" r="r" b="b"/>
            <a:pathLst>
              <a:path w="16230600" h="7259505">
                <a:moveTo>
                  <a:pt x="0" y="0"/>
                </a:moveTo>
                <a:lnTo>
                  <a:pt x="16230600" y="0"/>
                </a:lnTo>
                <a:lnTo>
                  <a:pt x="16230600" y="7259505"/>
                </a:lnTo>
                <a:lnTo>
                  <a:pt x="0" y="725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92998" y="5982510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2" y="0"/>
                </a:lnTo>
                <a:lnTo>
                  <a:pt x="5617332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700000" flipH="1">
            <a:off x="620002" y="-3239108"/>
            <a:ext cx="3741457" cy="10607224"/>
          </a:xfrm>
          <a:custGeom>
            <a:avLst/>
            <a:gdLst/>
            <a:ahLst/>
            <a:cxnLst/>
            <a:rect l="l" t="t" r="r" b="b"/>
            <a:pathLst>
              <a:path w="3741457" h="10607224">
                <a:moveTo>
                  <a:pt x="3741457" y="0"/>
                </a:moveTo>
                <a:lnTo>
                  <a:pt x="0" y="0"/>
                </a:lnTo>
                <a:lnTo>
                  <a:pt x="0" y="10607225"/>
                </a:lnTo>
                <a:lnTo>
                  <a:pt x="3741457" y="10607225"/>
                </a:lnTo>
                <a:lnTo>
                  <a:pt x="37414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 rot="-2818183">
            <a:off x="-2312169" y="-1158042"/>
            <a:ext cx="5401716" cy="3086100"/>
            <a:chOff x="0" y="0"/>
            <a:chExt cx="14226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2674" cy="812800"/>
            </a:xfrm>
            <a:custGeom>
              <a:avLst/>
              <a:gdLst/>
              <a:ahLst/>
              <a:cxnLst/>
              <a:rect l="l" t="t" r="r" b="b"/>
              <a:pathLst>
                <a:path w="1422674" h="812800">
                  <a:moveTo>
                    <a:pt x="0" y="0"/>
                  </a:moveTo>
                  <a:lnTo>
                    <a:pt x="1422674" y="0"/>
                  </a:lnTo>
                  <a:lnTo>
                    <a:pt x="1422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99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226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11250">
            <a:off x="651885" y="7602006"/>
            <a:ext cx="2282663" cy="4114800"/>
          </a:xfrm>
          <a:custGeom>
            <a:avLst/>
            <a:gdLst/>
            <a:ahLst/>
            <a:cxnLst/>
            <a:rect l="l" t="t" r="r" b="b"/>
            <a:pathLst>
              <a:path w="2282663" h="4114800">
                <a:moveTo>
                  <a:pt x="0" y="0"/>
                </a:moveTo>
                <a:lnTo>
                  <a:pt x="2282663" y="0"/>
                </a:lnTo>
                <a:lnTo>
                  <a:pt x="2282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1534358" y="-937330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5"/>
                </a:lnTo>
                <a:lnTo>
                  <a:pt x="0" y="26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753642" y="8706876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6"/>
                </a:lnTo>
                <a:lnTo>
                  <a:pt x="0" y="2644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20004" flipV="1">
            <a:off x="4860898" y="2059933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0" y="588976"/>
                </a:moveTo>
                <a:lnTo>
                  <a:pt x="2084871" y="588976"/>
                </a:lnTo>
                <a:lnTo>
                  <a:pt x="2084871" y="0"/>
                </a:lnTo>
                <a:lnTo>
                  <a:pt x="0" y="0"/>
                </a:lnTo>
                <a:lnTo>
                  <a:pt x="0" y="58897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000520" y="249297"/>
            <a:ext cx="126667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Framework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25775" y="2480324"/>
            <a:ext cx="4703079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Dataset Collection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Capture A–Z + BACKSPACE gestures using webcam and OpenCV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images into labeled folders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266699" y="2647012"/>
            <a:ext cx="4703079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3.Data Preprocessing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Organize landmark arrays and labels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as .pickle for training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47955" y="2480324"/>
            <a:ext cx="4703079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Hand Landmark Extraction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MediaPipe to extract 21 (x, y) hand landmarks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Normalize and pad to shape (2, 21, 2)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50563" y="4720293"/>
            <a:ext cx="4703079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CNN Model Training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 a CNN on landmark data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= 27 classes (A–Z + BACKSPACE)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55412" y="4628134"/>
            <a:ext cx="4757000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Real-Time Webcam Input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Capture frame from webcam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Run MediaPipe to detect hand landmarks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27226" y="6590317"/>
            <a:ext cx="4440356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Buffering &amp; Stabilization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predictions to sliding buffer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Accept only confident and consistent predictions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25775" y="4528992"/>
            <a:ext cx="4703079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Prediction (CNN Model)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landmark array → CNN model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 most likely gesture class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92696" y="6977708"/>
            <a:ext cx="4902608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Action Based on Prediction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A–Z → Add to sentence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BACKSPACE → Remove last character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SPACE → If no hands detected for 2 seconds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51034" y="6510490"/>
            <a:ext cx="490260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 Speech Output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keypress S, use pyttsx3 to convert sentence to audio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442F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 audio and reset sentence</a:t>
            </a:r>
          </a:p>
          <a:p>
            <a:pPr algn="just">
              <a:lnSpc>
                <a:spcPts val="2659"/>
              </a:lnSpc>
            </a:pPr>
            <a:endParaRPr lang="en-US" sz="1899" b="1">
              <a:solidFill>
                <a:srgbClr val="442F2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2" name="Freeform 22"/>
          <p:cNvSpPr/>
          <p:nvPr/>
        </p:nvSpPr>
        <p:spPr>
          <a:xfrm rot="-4688774" flipH="1">
            <a:off x="15927343" y="4272604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2084871" y="0"/>
                </a:moveTo>
                <a:lnTo>
                  <a:pt x="0" y="0"/>
                </a:lnTo>
                <a:lnTo>
                  <a:pt x="0" y="588976"/>
                </a:lnTo>
                <a:lnTo>
                  <a:pt x="2084871" y="588976"/>
                </a:lnTo>
                <a:lnTo>
                  <a:pt x="208487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flipV="1">
            <a:off x="11008127" y="1929448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0" y="588976"/>
                </a:moveTo>
                <a:lnTo>
                  <a:pt x="2084871" y="588976"/>
                </a:lnTo>
                <a:lnTo>
                  <a:pt x="2084871" y="0"/>
                </a:lnTo>
                <a:lnTo>
                  <a:pt x="0" y="0"/>
                </a:lnTo>
                <a:lnTo>
                  <a:pt x="0" y="58897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flipH="1" flipV="1">
            <a:off x="9965691" y="3970484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2084872" y="588977"/>
                </a:moveTo>
                <a:lnTo>
                  <a:pt x="0" y="588977"/>
                </a:lnTo>
                <a:lnTo>
                  <a:pt x="0" y="0"/>
                </a:lnTo>
                <a:lnTo>
                  <a:pt x="2084872" y="0"/>
                </a:lnTo>
                <a:lnTo>
                  <a:pt x="2084872" y="58897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flipH="1" flipV="1">
            <a:off x="5325146" y="3978115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2084872" y="588977"/>
                </a:moveTo>
                <a:lnTo>
                  <a:pt x="0" y="588977"/>
                </a:lnTo>
                <a:lnTo>
                  <a:pt x="0" y="0"/>
                </a:lnTo>
                <a:lnTo>
                  <a:pt x="2084872" y="0"/>
                </a:lnTo>
                <a:lnTo>
                  <a:pt x="2084872" y="58897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5314882" flipH="1" flipV="1">
            <a:off x="491922" y="5645048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2084872" y="588976"/>
                </a:moveTo>
                <a:lnTo>
                  <a:pt x="0" y="588976"/>
                </a:lnTo>
                <a:lnTo>
                  <a:pt x="0" y="0"/>
                </a:lnTo>
                <a:lnTo>
                  <a:pt x="2084872" y="0"/>
                </a:lnTo>
                <a:lnTo>
                  <a:pt x="2084872" y="58897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335398" flipV="1">
            <a:off x="5173306" y="6082652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0" y="588976"/>
                </a:moveTo>
                <a:lnTo>
                  <a:pt x="2084872" y="588976"/>
                </a:lnTo>
                <a:lnTo>
                  <a:pt x="2084872" y="0"/>
                </a:lnTo>
                <a:lnTo>
                  <a:pt x="0" y="0"/>
                </a:lnTo>
                <a:lnTo>
                  <a:pt x="0" y="58897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350752" flipV="1">
            <a:off x="9524068" y="6295323"/>
            <a:ext cx="2084871" cy="588976"/>
          </a:xfrm>
          <a:custGeom>
            <a:avLst/>
            <a:gdLst/>
            <a:ahLst/>
            <a:cxnLst/>
            <a:rect l="l" t="t" r="r" b="b"/>
            <a:pathLst>
              <a:path w="2084871" h="588976">
                <a:moveTo>
                  <a:pt x="0" y="588976"/>
                </a:moveTo>
                <a:lnTo>
                  <a:pt x="2084871" y="588976"/>
                </a:lnTo>
                <a:lnTo>
                  <a:pt x="2084871" y="0"/>
                </a:lnTo>
                <a:lnTo>
                  <a:pt x="0" y="0"/>
                </a:lnTo>
                <a:lnTo>
                  <a:pt x="0" y="58897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24" y="797136"/>
            <a:ext cx="18348248" cy="8206671"/>
          </a:xfrm>
          <a:custGeom>
            <a:avLst/>
            <a:gdLst/>
            <a:ahLst/>
            <a:cxnLst/>
            <a:rect l="l" t="t" r="r" b="b"/>
            <a:pathLst>
              <a:path w="18348248" h="8206671">
                <a:moveTo>
                  <a:pt x="0" y="0"/>
                </a:moveTo>
                <a:lnTo>
                  <a:pt x="18348248" y="0"/>
                </a:lnTo>
                <a:lnTo>
                  <a:pt x="18348248" y="8206671"/>
                </a:lnTo>
                <a:lnTo>
                  <a:pt x="0" y="8206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04787" y="5785751"/>
            <a:ext cx="5617332" cy="4922826"/>
          </a:xfrm>
          <a:custGeom>
            <a:avLst/>
            <a:gdLst/>
            <a:ahLst/>
            <a:cxnLst/>
            <a:rect l="l" t="t" r="r" b="b"/>
            <a:pathLst>
              <a:path w="5617332" h="4922826">
                <a:moveTo>
                  <a:pt x="0" y="0"/>
                </a:moveTo>
                <a:lnTo>
                  <a:pt x="5617333" y="0"/>
                </a:lnTo>
                <a:lnTo>
                  <a:pt x="5617333" y="4922826"/>
                </a:lnTo>
                <a:lnTo>
                  <a:pt x="0" y="4922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700000" flipH="1">
            <a:off x="620002" y="-3239108"/>
            <a:ext cx="3741457" cy="10607224"/>
          </a:xfrm>
          <a:custGeom>
            <a:avLst/>
            <a:gdLst/>
            <a:ahLst/>
            <a:cxnLst/>
            <a:rect l="l" t="t" r="r" b="b"/>
            <a:pathLst>
              <a:path w="3741457" h="10607224">
                <a:moveTo>
                  <a:pt x="3741457" y="0"/>
                </a:moveTo>
                <a:lnTo>
                  <a:pt x="0" y="0"/>
                </a:lnTo>
                <a:lnTo>
                  <a:pt x="0" y="10607225"/>
                </a:lnTo>
                <a:lnTo>
                  <a:pt x="3741457" y="10607225"/>
                </a:lnTo>
                <a:lnTo>
                  <a:pt x="37414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 rot="-2818183">
            <a:off x="-2312169" y="-1158042"/>
            <a:ext cx="5401716" cy="3086100"/>
            <a:chOff x="0" y="0"/>
            <a:chExt cx="14226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2674" cy="812800"/>
            </a:xfrm>
            <a:custGeom>
              <a:avLst/>
              <a:gdLst/>
              <a:ahLst/>
              <a:cxnLst/>
              <a:rect l="l" t="t" r="r" b="b"/>
              <a:pathLst>
                <a:path w="1422674" h="812800">
                  <a:moveTo>
                    <a:pt x="0" y="0"/>
                  </a:moveTo>
                  <a:lnTo>
                    <a:pt x="1422674" y="0"/>
                  </a:lnTo>
                  <a:lnTo>
                    <a:pt x="14226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997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226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11250">
            <a:off x="1094672" y="7200900"/>
            <a:ext cx="2282663" cy="4114800"/>
          </a:xfrm>
          <a:custGeom>
            <a:avLst/>
            <a:gdLst/>
            <a:ahLst/>
            <a:cxnLst/>
            <a:rect l="l" t="t" r="r" b="b"/>
            <a:pathLst>
              <a:path w="2282663" h="4114800">
                <a:moveTo>
                  <a:pt x="0" y="0"/>
                </a:moveTo>
                <a:lnTo>
                  <a:pt x="2282662" y="0"/>
                </a:lnTo>
                <a:lnTo>
                  <a:pt x="2282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1534358" y="-937330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5"/>
                </a:lnTo>
                <a:lnTo>
                  <a:pt x="0" y="26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753642" y="8706876"/>
            <a:ext cx="3068716" cy="2644675"/>
          </a:xfrm>
          <a:custGeom>
            <a:avLst/>
            <a:gdLst/>
            <a:ahLst/>
            <a:cxnLst/>
            <a:rect l="l" t="t" r="r" b="b"/>
            <a:pathLst>
              <a:path w="3068716" h="2644675">
                <a:moveTo>
                  <a:pt x="0" y="0"/>
                </a:moveTo>
                <a:lnTo>
                  <a:pt x="3068716" y="0"/>
                </a:lnTo>
                <a:lnTo>
                  <a:pt x="3068716" y="2644676"/>
                </a:lnTo>
                <a:lnTo>
                  <a:pt x="0" y="2644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262548" y="1717999"/>
            <a:ext cx="13762905" cy="77416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73039" y="356433"/>
            <a:ext cx="10114285" cy="136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63"/>
              </a:lnSpc>
              <a:spcBef>
                <a:spcPct val="0"/>
              </a:spcBef>
            </a:pPr>
            <a:r>
              <a:rPr lang="en-US" sz="8799" spc="193">
                <a:solidFill>
                  <a:srgbClr val="442F23"/>
                </a:solidFill>
                <a:latin typeface="Funtastic"/>
                <a:ea typeface="Funtastic"/>
                <a:cs typeface="Funtastic"/>
                <a:sym typeface="Funtastic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Custom</PresentationFormat>
  <Paragraphs>110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Balsamiq Sans</vt:lpstr>
      <vt:lpstr>Arial</vt:lpstr>
      <vt:lpstr>Canva Sans Bold</vt:lpstr>
      <vt:lpstr>Funtastic</vt:lpstr>
      <vt:lpstr>Balsamiq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SVK : SignSpeak</dc:title>
  <cp:lastModifiedBy>KAREENA  TULI</cp:lastModifiedBy>
  <cp:revision>2</cp:revision>
  <dcterms:created xsi:type="dcterms:W3CDTF">2006-08-16T00:00:00Z</dcterms:created>
  <dcterms:modified xsi:type="dcterms:W3CDTF">2025-06-22T12:09:03Z</dcterms:modified>
  <dc:identifier>DAGmKjGylUI</dc:identifier>
</cp:coreProperties>
</file>